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35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35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35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39582" y="2410892"/>
            <a:ext cx="14821535" cy="1299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350" b="1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16628" y="4885157"/>
            <a:ext cx="10267442" cy="3597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6249" y="2808604"/>
            <a:ext cx="7648575" cy="46240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 marR="5080">
              <a:lnSpc>
                <a:spcPts val="9000"/>
              </a:lnSpc>
              <a:spcBef>
                <a:spcPts val="405"/>
              </a:spcBef>
            </a:pPr>
            <a:r>
              <a:rPr dirty="0" sz="7650" spc="-160">
                <a:solidFill>
                  <a:srgbClr val="F7EDED"/>
                </a:solidFill>
                <a:latin typeface="Georgia"/>
                <a:cs typeface="Georgia"/>
              </a:rPr>
              <a:t>E</a:t>
            </a:r>
            <a:r>
              <a:rPr dirty="0" sz="7650" spc="-185">
                <a:solidFill>
                  <a:srgbClr val="F7EDED"/>
                </a:solidFill>
                <a:latin typeface="Georgia"/>
                <a:cs typeface="Georgia"/>
              </a:rPr>
              <a:t>d</a:t>
            </a:r>
            <a:r>
              <a:rPr dirty="0" sz="7650" spc="140">
                <a:solidFill>
                  <a:srgbClr val="F7EDED"/>
                </a:solidFill>
                <a:latin typeface="Georgia"/>
                <a:cs typeface="Georgia"/>
              </a:rPr>
              <a:t>uc</a:t>
            </a:r>
            <a:r>
              <a:rPr dirty="0" sz="7650" spc="145">
                <a:solidFill>
                  <a:srgbClr val="F7EDED"/>
                </a:solidFill>
                <a:latin typeface="Georgia"/>
                <a:cs typeface="Georgia"/>
              </a:rPr>
              <a:t>a</a:t>
            </a:r>
            <a:r>
              <a:rPr dirty="0" sz="7650" spc="140">
                <a:solidFill>
                  <a:srgbClr val="F7EDED"/>
                </a:solidFill>
                <a:latin typeface="Georgia"/>
                <a:cs typeface="Georgia"/>
              </a:rPr>
              <a:t>ting</a:t>
            </a:r>
            <a:r>
              <a:rPr dirty="0" sz="7650" spc="-500">
                <a:solidFill>
                  <a:srgbClr val="F7EDED"/>
                </a:solidFill>
                <a:latin typeface="Georgia"/>
                <a:cs typeface="Georgia"/>
              </a:rPr>
              <a:t> </a:t>
            </a:r>
            <a:r>
              <a:rPr dirty="0" sz="7650" spc="15">
                <a:solidFill>
                  <a:srgbClr val="F7EDED"/>
                </a:solidFill>
                <a:latin typeface="Georgia"/>
                <a:cs typeface="Georgia"/>
              </a:rPr>
              <a:t>on  </a:t>
            </a:r>
            <a:r>
              <a:rPr dirty="0" sz="7650" spc="95">
                <a:solidFill>
                  <a:srgbClr val="F7EDED"/>
                </a:solidFill>
                <a:latin typeface="Georgia"/>
                <a:cs typeface="Georgia"/>
              </a:rPr>
              <a:t>Phishing</a:t>
            </a:r>
            <a:r>
              <a:rPr dirty="0" sz="7650" spc="-500">
                <a:solidFill>
                  <a:srgbClr val="F7EDED"/>
                </a:solidFill>
                <a:latin typeface="Georgia"/>
                <a:cs typeface="Georgia"/>
              </a:rPr>
              <a:t> </a:t>
            </a:r>
            <a:r>
              <a:rPr dirty="0" sz="7650" spc="70">
                <a:solidFill>
                  <a:srgbClr val="F7EDED"/>
                </a:solidFill>
                <a:latin typeface="Georgia"/>
                <a:cs typeface="Georgia"/>
              </a:rPr>
              <a:t>A</a:t>
            </a:r>
            <a:r>
              <a:rPr dirty="0" sz="4950" spc="4130">
                <a:solidFill>
                  <a:srgbClr val="F7EDED"/>
                </a:solidFill>
                <a:latin typeface="Times New Roman"/>
                <a:cs typeface="Times New Roman"/>
              </a:rPr>
              <a:t> </a:t>
            </a:r>
            <a:r>
              <a:rPr dirty="0" sz="7650" spc="215">
                <a:solidFill>
                  <a:srgbClr val="F7EDED"/>
                </a:solidFill>
                <a:latin typeface="Georgia"/>
                <a:cs typeface="Georgia"/>
              </a:rPr>
              <a:t>a</a:t>
            </a:r>
            <a:r>
              <a:rPr dirty="0" sz="7650" spc="114">
                <a:solidFill>
                  <a:srgbClr val="F7EDED"/>
                </a:solidFill>
                <a:latin typeface="Georgia"/>
                <a:cs typeface="Georgia"/>
              </a:rPr>
              <a:t>c</a:t>
            </a:r>
            <a:r>
              <a:rPr dirty="0" sz="7650" spc="25">
                <a:solidFill>
                  <a:srgbClr val="F7EDED"/>
                </a:solidFill>
                <a:latin typeface="Georgia"/>
                <a:cs typeface="Georgia"/>
              </a:rPr>
              <a:t>ks:  </a:t>
            </a:r>
            <a:r>
              <a:rPr dirty="0" sz="7650" spc="-75">
                <a:solidFill>
                  <a:srgbClr val="F7EDED"/>
                </a:solidFill>
                <a:latin typeface="Georgia"/>
                <a:cs typeface="Georgia"/>
              </a:rPr>
              <a:t>R</a:t>
            </a:r>
            <a:r>
              <a:rPr dirty="0" sz="7650" spc="100">
                <a:solidFill>
                  <a:srgbClr val="F7EDED"/>
                </a:solidFill>
                <a:latin typeface="Georgia"/>
                <a:cs typeface="Georgia"/>
              </a:rPr>
              <a:t>ecognition</a:t>
            </a:r>
            <a:r>
              <a:rPr dirty="0" sz="7650" spc="-500">
                <a:solidFill>
                  <a:srgbClr val="F7EDED"/>
                </a:solidFill>
                <a:latin typeface="Georgia"/>
                <a:cs typeface="Georgia"/>
              </a:rPr>
              <a:t> </a:t>
            </a:r>
            <a:r>
              <a:rPr dirty="0" sz="7650" spc="405">
                <a:solidFill>
                  <a:srgbClr val="F7EDED"/>
                </a:solidFill>
                <a:latin typeface="Georgia"/>
                <a:cs typeface="Georgia"/>
              </a:rPr>
              <a:t>&amp;  </a:t>
            </a:r>
            <a:r>
              <a:rPr dirty="0" sz="7650" spc="130">
                <a:solidFill>
                  <a:srgbClr val="F7EDED"/>
                </a:solidFill>
                <a:latin typeface="Georgia"/>
                <a:cs typeface="Georgia"/>
              </a:rPr>
              <a:t>Prevention</a:t>
            </a:r>
            <a:endParaRPr sz="76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47922" y="222968"/>
            <a:ext cx="7712709" cy="2212975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70"/>
              </a:spcBef>
            </a:pPr>
            <a:r>
              <a:rPr dirty="0" sz="7150" spc="40">
                <a:solidFill>
                  <a:srgbClr val="0A0A0A"/>
                </a:solidFill>
              </a:rPr>
              <a:t>Reporting </a:t>
            </a:r>
            <a:r>
              <a:rPr dirty="0" sz="7150" spc="45">
                <a:solidFill>
                  <a:srgbClr val="0A0A0A"/>
                </a:solidFill>
              </a:rPr>
              <a:t> </a:t>
            </a:r>
            <a:r>
              <a:rPr dirty="0" sz="7150" spc="-5">
                <a:solidFill>
                  <a:srgbClr val="0A0A0A"/>
                </a:solidFill>
              </a:rPr>
              <a:t>Phishing</a:t>
            </a:r>
            <a:r>
              <a:rPr dirty="0" sz="7150" spc="-434">
                <a:solidFill>
                  <a:srgbClr val="0A0A0A"/>
                </a:solidFill>
              </a:rPr>
              <a:t> </a:t>
            </a:r>
            <a:r>
              <a:rPr dirty="0" sz="7150" spc="-785">
                <a:solidFill>
                  <a:srgbClr val="0A0A0A"/>
                </a:solidFill>
              </a:rPr>
              <a:t>A</a:t>
            </a:r>
            <a:r>
              <a:rPr dirty="0" sz="7150" spc="-530">
                <a:solidFill>
                  <a:srgbClr val="0A0A0A"/>
                </a:solidFill>
              </a:rPr>
              <a:t> </a:t>
            </a:r>
            <a:r>
              <a:rPr dirty="0" sz="7150" spc="70">
                <a:solidFill>
                  <a:srgbClr val="0A0A0A"/>
                </a:solidFill>
              </a:rPr>
              <a:t>t</a:t>
            </a:r>
            <a:r>
              <a:rPr dirty="0" sz="7150" spc="70">
                <a:solidFill>
                  <a:srgbClr val="0A0A0A"/>
                </a:solidFill>
              </a:rPr>
              <a:t>empts</a:t>
            </a:r>
            <a:endParaRPr sz="7150"/>
          </a:p>
        </p:txBody>
      </p:sp>
      <p:sp>
        <p:nvSpPr>
          <p:cNvPr id="4" name="object 4"/>
          <p:cNvSpPr txBox="1"/>
          <p:nvPr/>
        </p:nvSpPr>
        <p:spPr>
          <a:xfrm>
            <a:off x="9847554" y="3228613"/>
            <a:ext cx="7531734" cy="627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4100" spc="280">
                <a:solidFill>
                  <a:srgbClr val="FFFFFF"/>
                </a:solidFill>
                <a:latin typeface="Cambria"/>
                <a:cs typeface="Cambria"/>
              </a:rPr>
              <a:t>Encourage </a:t>
            </a:r>
            <a:r>
              <a:rPr dirty="0" sz="4100" spc="250">
                <a:solidFill>
                  <a:srgbClr val="FFFFFF"/>
                </a:solidFill>
                <a:latin typeface="Cambria"/>
                <a:cs typeface="Cambria"/>
              </a:rPr>
              <a:t>individuals </a:t>
            </a:r>
            <a:r>
              <a:rPr dirty="0" sz="4100" spc="26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dirty="0" sz="4100" spc="2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100" spc="240">
                <a:solidFill>
                  <a:srgbClr val="FFFFFF"/>
                </a:solidFill>
                <a:latin typeface="Cambria"/>
                <a:cs typeface="Cambria"/>
              </a:rPr>
              <a:t>report </a:t>
            </a:r>
            <a:r>
              <a:rPr dirty="0" sz="4100" spc="254">
                <a:solidFill>
                  <a:srgbClr val="FFFFFF"/>
                </a:solidFill>
                <a:latin typeface="Cambria"/>
                <a:cs typeface="Cambria"/>
              </a:rPr>
              <a:t>suspected </a:t>
            </a:r>
            <a:r>
              <a:rPr dirty="0" sz="4100" spc="310">
                <a:solidFill>
                  <a:srgbClr val="FFFFFF"/>
                </a:solidFill>
                <a:latin typeface="Cambria"/>
                <a:cs typeface="Cambria"/>
              </a:rPr>
              <a:t>phishing </a:t>
            </a:r>
            <a:r>
              <a:rPr dirty="0" sz="4100" spc="3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100" spc="305">
                <a:solidFill>
                  <a:srgbClr val="FFFFFF"/>
                </a:solidFill>
                <a:latin typeface="Cambria"/>
                <a:cs typeface="Cambria"/>
              </a:rPr>
              <a:t>attempts </a:t>
            </a:r>
            <a:r>
              <a:rPr dirty="0" sz="4100" spc="26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dirty="0" sz="4100" spc="240">
                <a:solidFill>
                  <a:srgbClr val="FFFFFF"/>
                </a:solidFill>
                <a:latin typeface="Cambria"/>
                <a:cs typeface="Cambria"/>
              </a:rPr>
              <a:t>their </a:t>
            </a:r>
            <a:r>
              <a:rPr dirty="0" sz="4100" spc="320">
                <a:solidFill>
                  <a:srgbClr val="FFFFFF"/>
                </a:solidFill>
                <a:latin typeface="Cambria"/>
                <a:cs typeface="Cambria"/>
              </a:rPr>
              <a:t>IT </a:t>
            </a:r>
            <a:r>
              <a:rPr dirty="0" sz="4100" spc="3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100" spc="285">
                <a:solidFill>
                  <a:srgbClr val="FFFFFF"/>
                </a:solidFill>
                <a:latin typeface="Cambria"/>
                <a:cs typeface="Cambria"/>
              </a:rPr>
              <a:t>department </a:t>
            </a:r>
            <a:r>
              <a:rPr dirty="0" sz="4100" spc="200">
                <a:solidFill>
                  <a:srgbClr val="FFFFFF"/>
                </a:solidFill>
                <a:latin typeface="Cambria"/>
                <a:cs typeface="Cambria"/>
              </a:rPr>
              <a:t>or </a:t>
            </a:r>
            <a:r>
              <a:rPr dirty="0" sz="4100" spc="240">
                <a:solidFill>
                  <a:srgbClr val="FFFFFF"/>
                </a:solidFill>
                <a:latin typeface="Cambria"/>
                <a:cs typeface="Cambria"/>
              </a:rPr>
              <a:t>relevant </a:t>
            </a:r>
            <a:r>
              <a:rPr dirty="0" sz="4100" spc="2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100" spc="240">
                <a:solidFill>
                  <a:srgbClr val="FFFFFF"/>
                </a:solidFill>
                <a:latin typeface="Cambria"/>
                <a:cs typeface="Cambria"/>
              </a:rPr>
              <a:t>authorities.</a:t>
            </a:r>
            <a:r>
              <a:rPr dirty="0" sz="41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100" spc="305">
                <a:solidFill>
                  <a:srgbClr val="FFFFFF"/>
                </a:solidFill>
                <a:latin typeface="Cambria"/>
                <a:cs typeface="Cambria"/>
              </a:rPr>
              <a:t>Prompt</a:t>
            </a:r>
            <a:r>
              <a:rPr dirty="0" sz="41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100" spc="250">
                <a:solidFill>
                  <a:srgbClr val="FFFFFF"/>
                </a:solidFill>
                <a:latin typeface="Cambria"/>
                <a:cs typeface="Cambria"/>
              </a:rPr>
              <a:t>reporting </a:t>
            </a:r>
            <a:r>
              <a:rPr dirty="0" sz="4100" spc="-8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100" spc="310">
                <a:solidFill>
                  <a:srgbClr val="FFFFFF"/>
                </a:solidFill>
                <a:latin typeface="Cambria"/>
                <a:cs typeface="Cambria"/>
              </a:rPr>
              <a:t>can </a:t>
            </a:r>
            <a:r>
              <a:rPr dirty="0" sz="4100" spc="275">
                <a:solidFill>
                  <a:srgbClr val="FFFFFF"/>
                </a:solidFill>
                <a:latin typeface="Cambria"/>
                <a:cs typeface="Cambria"/>
              </a:rPr>
              <a:t>help </a:t>
            </a:r>
            <a:r>
              <a:rPr dirty="0" sz="4100" spc="300">
                <a:solidFill>
                  <a:srgbClr val="FFFFFF"/>
                </a:solidFill>
                <a:latin typeface="Cambria"/>
                <a:cs typeface="Cambria"/>
              </a:rPr>
              <a:t>mitigate </a:t>
            </a:r>
            <a:r>
              <a:rPr dirty="0" sz="4100" spc="215">
                <a:solidFill>
                  <a:srgbClr val="FFFFFF"/>
                </a:solidFill>
                <a:latin typeface="Cambria"/>
                <a:cs typeface="Cambria"/>
              </a:rPr>
              <a:t>risks </a:t>
            </a:r>
            <a:r>
              <a:rPr dirty="0" sz="4100" spc="30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dirty="0" sz="4100" spc="3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100" spc="245">
                <a:solidFill>
                  <a:srgbClr val="FFFFFF"/>
                </a:solidFill>
                <a:latin typeface="Cambria"/>
                <a:cs typeface="Cambria"/>
              </a:rPr>
              <a:t>prevent </a:t>
            </a:r>
            <a:r>
              <a:rPr dirty="0" sz="4100" spc="260">
                <a:solidFill>
                  <a:srgbClr val="FFFFFF"/>
                </a:solidFill>
                <a:latin typeface="Cambria"/>
                <a:cs typeface="Cambria"/>
              </a:rPr>
              <a:t>further attacks </a:t>
            </a:r>
            <a:r>
              <a:rPr dirty="0" sz="4100" spc="345">
                <a:solidFill>
                  <a:srgbClr val="FFFFFF"/>
                </a:solidFill>
                <a:latin typeface="Cambria"/>
                <a:cs typeface="Cambria"/>
              </a:rPr>
              <a:t>from </a:t>
            </a:r>
            <a:r>
              <a:rPr dirty="0" sz="4100" spc="3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100" spc="250">
                <a:solidFill>
                  <a:srgbClr val="FFFFFF"/>
                </a:solidFill>
                <a:latin typeface="Cambria"/>
                <a:cs typeface="Cambria"/>
              </a:rPr>
              <a:t>occurring.</a:t>
            </a:r>
            <a:endParaRPr sz="41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8905"/>
            <a:chOff x="0" y="0"/>
            <a:chExt cx="18288000" cy="10288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17061942" y="0"/>
                  </a:lnTo>
                  <a:lnTo>
                    <a:pt x="17061942" y="1225550"/>
                  </a:lnTo>
                  <a:lnTo>
                    <a:pt x="17061942" y="9061450"/>
                  </a:lnTo>
                  <a:lnTo>
                    <a:pt x="12092534" y="9061450"/>
                  </a:lnTo>
                  <a:lnTo>
                    <a:pt x="12092534" y="9057615"/>
                  </a:lnTo>
                  <a:lnTo>
                    <a:pt x="6195504" y="9057615"/>
                  </a:lnTo>
                  <a:lnTo>
                    <a:pt x="6195504" y="9061450"/>
                  </a:lnTo>
                  <a:lnTo>
                    <a:pt x="1225994" y="9061450"/>
                  </a:lnTo>
                  <a:lnTo>
                    <a:pt x="1225994" y="1225550"/>
                  </a:lnTo>
                  <a:lnTo>
                    <a:pt x="6195504" y="1225550"/>
                  </a:lnTo>
                  <a:lnTo>
                    <a:pt x="6195504" y="1230045"/>
                  </a:lnTo>
                  <a:lnTo>
                    <a:pt x="12092534" y="1230045"/>
                  </a:lnTo>
                  <a:lnTo>
                    <a:pt x="12092534" y="1225550"/>
                  </a:lnTo>
                  <a:lnTo>
                    <a:pt x="17061942" y="1225550"/>
                  </a:lnTo>
                  <a:lnTo>
                    <a:pt x="17061942" y="0"/>
                  </a:lnTo>
                  <a:lnTo>
                    <a:pt x="11815737" y="0"/>
                  </a:lnTo>
                  <a:lnTo>
                    <a:pt x="11815737" y="1828"/>
                  </a:lnTo>
                  <a:lnTo>
                    <a:pt x="6472263" y="1828"/>
                  </a:lnTo>
                  <a:lnTo>
                    <a:pt x="6472263" y="0"/>
                  </a:lnTo>
                  <a:lnTo>
                    <a:pt x="0" y="0"/>
                  </a:lnTo>
                  <a:lnTo>
                    <a:pt x="0" y="1225550"/>
                  </a:lnTo>
                  <a:lnTo>
                    <a:pt x="0" y="9061450"/>
                  </a:lnTo>
                  <a:lnTo>
                    <a:pt x="0" y="10287000"/>
                  </a:lnTo>
                  <a:lnTo>
                    <a:pt x="6472263" y="10287000"/>
                  </a:lnTo>
                  <a:lnTo>
                    <a:pt x="6472263" y="10285832"/>
                  </a:lnTo>
                  <a:lnTo>
                    <a:pt x="11815737" y="10285832"/>
                  </a:lnTo>
                  <a:lnTo>
                    <a:pt x="11815737" y="10287000"/>
                  </a:lnTo>
                  <a:lnTo>
                    <a:pt x="18288000" y="10287000"/>
                  </a:lnTo>
                  <a:lnTo>
                    <a:pt x="18288000" y="9061450"/>
                  </a:lnTo>
                  <a:lnTo>
                    <a:pt x="18288000" y="122555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105"/>
              </a:spcBef>
            </a:pPr>
            <a:r>
              <a:rPr dirty="0" spc="25"/>
              <a:t>Conclusion</a:t>
            </a:r>
            <a:r>
              <a:rPr dirty="0" spc="-160"/>
              <a:t> </a:t>
            </a:r>
            <a:r>
              <a:rPr dirty="0" spc="20"/>
              <a:t>and</a:t>
            </a:r>
            <a:r>
              <a:rPr dirty="0" spc="-160"/>
              <a:t> </a:t>
            </a:r>
            <a:r>
              <a:rPr dirty="0" spc="105"/>
              <a:t>Best</a:t>
            </a:r>
            <a:r>
              <a:rPr dirty="0" spc="-215"/>
              <a:t> </a:t>
            </a:r>
            <a:r>
              <a:rPr dirty="0" spc="229"/>
              <a:t>Practices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43815" marR="5080">
              <a:lnSpc>
                <a:spcPct val="142000"/>
              </a:lnSpc>
              <a:spcBef>
                <a:spcPts val="100"/>
              </a:spcBef>
            </a:pPr>
            <a:r>
              <a:rPr dirty="0" spc="280"/>
              <a:t>In</a:t>
            </a:r>
            <a:r>
              <a:rPr dirty="0" spc="50"/>
              <a:t> </a:t>
            </a:r>
            <a:r>
              <a:rPr dirty="0" spc="250"/>
              <a:t>conclusion,</a:t>
            </a:r>
            <a:r>
              <a:rPr dirty="0" spc="55"/>
              <a:t> </a:t>
            </a:r>
            <a:r>
              <a:rPr dirty="0" spc="254"/>
              <a:t>remaining</a:t>
            </a:r>
            <a:r>
              <a:rPr dirty="0" spc="55"/>
              <a:t> </a:t>
            </a:r>
            <a:r>
              <a:rPr dirty="0" spc="225"/>
              <a:t>vigilant</a:t>
            </a:r>
            <a:r>
              <a:rPr dirty="0" spc="55"/>
              <a:t> </a:t>
            </a:r>
            <a:r>
              <a:rPr dirty="0" spc="250"/>
              <a:t>and</a:t>
            </a:r>
            <a:r>
              <a:rPr dirty="0" spc="50"/>
              <a:t> </a:t>
            </a:r>
            <a:r>
              <a:rPr dirty="0" spc="250"/>
              <a:t>informed</a:t>
            </a:r>
            <a:r>
              <a:rPr dirty="0" spc="55"/>
              <a:t> </a:t>
            </a:r>
            <a:r>
              <a:rPr dirty="0" spc="185"/>
              <a:t>is </a:t>
            </a:r>
            <a:r>
              <a:rPr dirty="0" spc="-710"/>
              <a:t> </a:t>
            </a:r>
            <a:r>
              <a:rPr dirty="0" spc="195"/>
              <a:t>key </a:t>
            </a:r>
            <a:r>
              <a:rPr dirty="0" spc="220"/>
              <a:t>to </a:t>
            </a:r>
            <a:r>
              <a:rPr dirty="0" spc="265"/>
              <a:t>combating </a:t>
            </a:r>
            <a:r>
              <a:rPr dirty="0" spc="260"/>
              <a:t>phishing </a:t>
            </a:r>
            <a:r>
              <a:rPr dirty="0" spc="210"/>
              <a:t>attacks. </a:t>
            </a:r>
            <a:r>
              <a:rPr dirty="0" spc="235"/>
              <a:t>Adopting </a:t>
            </a:r>
            <a:r>
              <a:rPr dirty="0" spc="200"/>
              <a:t>best </a:t>
            </a:r>
            <a:r>
              <a:rPr dirty="0" spc="-715"/>
              <a:t> </a:t>
            </a:r>
            <a:r>
              <a:rPr dirty="0" spc="200"/>
              <a:t>practices</a:t>
            </a:r>
            <a:r>
              <a:rPr dirty="0" spc="50"/>
              <a:t> </a:t>
            </a:r>
            <a:r>
              <a:rPr dirty="0" spc="260"/>
              <a:t>such</a:t>
            </a:r>
            <a:r>
              <a:rPr dirty="0" spc="50"/>
              <a:t> </a:t>
            </a:r>
            <a:r>
              <a:rPr dirty="0" spc="225"/>
              <a:t>as</a:t>
            </a:r>
            <a:r>
              <a:rPr dirty="0" spc="55"/>
              <a:t> </a:t>
            </a:r>
            <a:r>
              <a:rPr dirty="0" spc="220"/>
              <a:t>verifying</a:t>
            </a:r>
            <a:r>
              <a:rPr dirty="0" spc="50"/>
              <a:t> </a:t>
            </a:r>
            <a:r>
              <a:rPr dirty="0" spc="229"/>
              <a:t>sources,</a:t>
            </a:r>
            <a:r>
              <a:rPr dirty="0" spc="50"/>
              <a:t> </a:t>
            </a:r>
            <a:r>
              <a:rPr dirty="0" spc="254"/>
              <a:t>using</a:t>
            </a:r>
            <a:r>
              <a:rPr dirty="0" spc="55"/>
              <a:t> </a:t>
            </a:r>
            <a:r>
              <a:rPr dirty="0" spc="200"/>
              <a:t>security </a:t>
            </a:r>
            <a:r>
              <a:rPr dirty="0" spc="-715"/>
              <a:t> </a:t>
            </a:r>
            <a:r>
              <a:rPr dirty="0" spc="245"/>
              <a:t>tools, </a:t>
            </a:r>
            <a:r>
              <a:rPr dirty="0" spc="250"/>
              <a:t>and </a:t>
            </a:r>
            <a:r>
              <a:rPr dirty="0" spc="235"/>
              <a:t>educating </a:t>
            </a:r>
            <a:r>
              <a:rPr dirty="0" spc="215"/>
              <a:t>others </a:t>
            </a:r>
            <a:r>
              <a:rPr dirty="0" spc="254"/>
              <a:t>can signiﬁcantly </a:t>
            </a:r>
            <a:r>
              <a:rPr dirty="0" spc="260"/>
              <a:t> </a:t>
            </a:r>
            <a:r>
              <a:rPr dirty="0" spc="250"/>
              <a:t>enhance</a:t>
            </a:r>
            <a:r>
              <a:rPr dirty="0" spc="50"/>
              <a:t> </a:t>
            </a:r>
            <a:r>
              <a:rPr dirty="0" spc="204"/>
              <a:t>your</a:t>
            </a:r>
            <a:r>
              <a:rPr dirty="0" spc="55"/>
              <a:t> </a:t>
            </a:r>
            <a:r>
              <a:rPr dirty="0" spc="210"/>
              <a:t>cybersecurity</a:t>
            </a:r>
            <a:r>
              <a:rPr dirty="0" spc="50"/>
              <a:t> </a:t>
            </a:r>
            <a:r>
              <a:rPr dirty="0" spc="215"/>
              <a:t>posture.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0"/>
                </a:moveTo>
                <a:lnTo>
                  <a:pt x="0" y="0"/>
                </a:lnTo>
                <a:lnTo>
                  <a:pt x="0" y="10286999"/>
                </a:lnTo>
                <a:lnTo>
                  <a:pt x="18287998" y="10286999"/>
                </a:lnTo>
                <a:lnTo>
                  <a:pt x="18287998" y="0"/>
                </a:lnTo>
                <a:close/>
              </a:path>
            </a:pathLst>
          </a:custGeom>
          <a:solidFill>
            <a:srgbClr val="ADCD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568294" y="7706538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520192" y="551942"/>
                </a:moveTo>
                <a:lnTo>
                  <a:pt x="365887" y="331190"/>
                </a:lnTo>
                <a:lnTo>
                  <a:pt x="347345" y="304749"/>
                </a:lnTo>
                <a:lnTo>
                  <a:pt x="228600" y="134924"/>
                </a:lnTo>
                <a:lnTo>
                  <a:pt x="165227" y="134924"/>
                </a:lnTo>
                <a:lnTo>
                  <a:pt x="312420" y="345351"/>
                </a:lnTo>
                <a:lnTo>
                  <a:pt x="330835" y="371805"/>
                </a:lnTo>
                <a:lnTo>
                  <a:pt x="456819" y="551942"/>
                </a:lnTo>
                <a:lnTo>
                  <a:pt x="520192" y="551942"/>
                </a:lnTo>
                <a:close/>
              </a:path>
              <a:path w="685800" h="685800">
                <a:moveTo>
                  <a:pt x="685800" y="74104"/>
                </a:moveTo>
                <a:lnTo>
                  <a:pt x="679970" y="45262"/>
                </a:lnTo>
                <a:lnTo>
                  <a:pt x="664108" y="21704"/>
                </a:lnTo>
                <a:lnTo>
                  <a:pt x="640575" y="5829"/>
                </a:lnTo>
                <a:lnTo>
                  <a:pt x="611759" y="0"/>
                </a:lnTo>
                <a:lnTo>
                  <a:pt x="576580" y="0"/>
                </a:lnTo>
                <a:lnTo>
                  <a:pt x="576580" y="581571"/>
                </a:lnTo>
                <a:lnTo>
                  <a:pt x="437388" y="581571"/>
                </a:lnTo>
                <a:lnTo>
                  <a:pt x="310007" y="396100"/>
                </a:lnTo>
                <a:lnTo>
                  <a:pt x="150495" y="581571"/>
                </a:lnTo>
                <a:lnTo>
                  <a:pt x="109220" y="581571"/>
                </a:lnTo>
                <a:lnTo>
                  <a:pt x="291719" y="369455"/>
                </a:lnTo>
                <a:lnTo>
                  <a:pt x="109220" y="103873"/>
                </a:lnTo>
                <a:lnTo>
                  <a:pt x="248412" y="103873"/>
                </a:lnTo>
                <a:lnTo>
                  <a:pt x="369062" y="279501"/>
                </a:lnTo>
                <a:lnTo>
                  <a:pt x="520192" y="103873"/>
                </a:lnTo>
                <a:lnTo>
                  <a:pt x="561340" y="103873"/>
                </a:lnTo>
                <a:lnTo>
                  <a:pt x="387350" y="306158"/>
                </a:lnTo>
                <a:lnTo>
                  <a:pt x="576580" y="581571"/>
                </a:lnTo>
                <a:lnTo>
                  <a:pt x="576580" y="0"/>
                </a:lnTo>
                <a:lnTo>
                  <a:pt x="74168" y="0"/>
                </a:lnTo>
                <a:lnTo>
                  <a:pt x="45262" y="5829"/>
                </a:lnTo>
                <a:lnTo>
                  <a:pt x="21691" y="21704"/>
                </a:lnTo>
                <a:lnTo>
                  <a:pt x="5816" y="45262"/>
                </a:lnTo>
                <a:lnTo>
                  <a:pt x="0" y="74104"/>
                </a:lnTo>
                <a:lnTo>
                  <a:pt x="0" y="611695"/>
                </a:lnTo>
                <a:lnTo>
                  <a:pt x="5816" y="640549"/>
                </a:lnTo>
                <a:lnTo>
                  <a:pt x="21691" y="664108"/>
                </a:lnTo>
                <a:lnTo>
                  <a:pt x="45262" y="679983"/>
                </a:lnTo>
                <a:lnTo>
                  <a:pt x="74168" y="685800"/>
                </a:lnTo>
                <a:lnTo>
                  <a:pt x="611759" y="685800"/>
                </a:lnTo>
                <a:lnTo>
                  <a:pt x="640575" y="679983"/>
                </a:lnTo>
                <a:lnTo>
                  <a:pt x="664108" y="664108"/>
                </a:lnTo>
                <a:lnTo>
                  <a:pt x="679970" y="640549"/>
                </a:lnTo>
                <a:lnTo>
                  <a:pt x="685800" y="611695"/>
                </a:lnTo>
                <a:lnTo>
                  <a:pt x="685800" y="581571"/>
                </a:lnTo>
                <a:lnTo>
                  <a:pt x="685800" y="103873"/>
                </a:lnTo>
                <a:lnTo>
                  <a:pt x="685800" y="74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98495" y="7701775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36397" y="0"/>
                </a:moveTo>
                <a:lnTo>
                  <a:pt x="49530" y="0"/>
                </a:lnTo>
                <a:lnTo>
                  <a:pt x="30271" y="3887"/>
                </a:lnTo>
                <a:lnTo>
                  <a:pt x="14525" y="14487"/>
                </a:lnTo>
                <a:lnTo>
                  <a:pt x="3899" y="30207"/>
                </a:lnTo>
                <a:lnTo>
                  <a:pt x="0" y="49453"/>
                </a:lnTo>
                <a:lnTo>
                  <a:pt x="0" y="636346"/>
                </a:lnTo>
                <a:lnTo>
                  <a:pt x="3899" y="655598"/>
                </a:lnTo>
                <a:lnTo>
                  <a:pt x="14525" y="671317"/>
                </a:lnTo>
                <a:lnTo>
                  <a:pt x="30271" y="681914"/>
                </a:lnTo>
                <a:lnTo>
                  <a:pt x="49530" y="685800"/>
                </a:lnTo>
                <a:lnTo>
                  <a:pt x="366395" y="685800"/>
                </a:lnTo>
                <a:lnTo>
                  <a:pt x="366395" y="420585"/>
                </a:lnTo>
                <a:lnTo>
                  <a:pt x="277241" y="420585"/>
                </a:lnTo>
                <a:lnTo>
                  <a:pt x="277241" y="316776"/>
                </a:lnTo>
                <a:lnTo>
                  <a:pt x="366395" y="316776"/>
                </a:lnTo>
                <a:lnTo>
                  <a:pt x="366395" y="240385"/>
                </a:lnTo>
                <a:lnTo>
                  <a:pt x="372653" y="192136"/>
                </a:lnTo>
                <a:lnTo>
                  <a:pt x="390494" y="153952"/>
                </a:lnTo>
                <a:lnTo>
                  <a:pt x="418515" y="126212"/>
                </a:lnTo>
                <a:lnTo>
                  <a:pt x="455315" y="109292"/>
                </a:lnTo>
                <a:lnTo>
                  <a:pt x="499491" y="103568"/>
                </a:lnTo>
                <a:lnTo>
                  <a:pt x="526599" y="104028"/>
                </a:lnTo>
                <a:lnTo>
                  <a:pt x="550052" y="105136"/>
                </a:lnTo>
                <a:lnTo>
                  <a:pt x="568196" y="106483"/>
                </a:lnTo>
                <a:lnTo>
                  <a:pt x="579374" y="107657"/>
                </a:lnTo>
                <a:lnTo>
                  <a:pt x="579374" y="200240"/>
                </a:lnTo>
                <a:lnTo>
                  <a:pt x="524891" y="200240"/>
                </a:lnTo>
                <a:lnTo>
                  <a:pt x="498711" y="203902"/>
                </a:lnTo>
                <a:lnTo>
                  <a:pt x="483092" y="214206"/>
                </a:lnTo>
                <a:lnTo>
                  <a:pt x="475545" y="230132"/>
                </a:lnTo>
                <a:lnTo>
                  <a:pt x="473583" y="250659"/>
                </a:lnTo>
                <a:lnTo>
                  <a:pt x="473583" y="316776"/>
                </a:lnTo>
                <a:lnTo>
                  <a:pt x="576326" y="316776"/>
                </a:lnTo>
                <a:lnTo>
                  <a:pt x="562991" y="420585"/>
                </a:lnTo>
                <a:lnTo>
                  <a:pt x="473583" y="420585"/>
                </a:lnTo>
                <a:lnTo>
                  <a:pt x="473583" y="685800"/>
                </a:lnTo>
                <a:lnTo>
                  <a:pt x="636397" y="685800"/>
                </a:lnTo>
                <a:lnTo>
                  <a:pt x="655635" y="681914"/>
                </a:lnTo>
                <a:lnTo>
                  <a:pt x="671337" y="671317"/>
                </a:lnTo>
                <a:lnTo>
                  <a:pt x="681920" y="655598"/>
                </a:lnTo>
                <a:lnTo>
                  <a:pt x="685800" y="636346"/>
                </a:lnTo>
                <a:lnTo>
                  <a:pt x="685800" y="49453"/>
                </a:lnTo>
                <a:lnTo>
                  <a:pt x="681920" y="30207"/>
                </a:lnTo>
                <a:lnTo>
                  <a:pt x="671337" y="14487"/>
                </a:lnTo>
                <a:lnTo>
                  <a:pt x="655635" y="3887"/>
                </a:lnTo>
                <a:lnTo>
                  <a:pt x="6363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4218412" y="7701775"/>
            <a:ext cx="685800" cy="685800"/>
            <a:chOff x="14218412" y="7701775"/>
            <a:chExt cx="685800" cy="685800"/>
          </a:xfrm>
        </p:grpSpPr>
        <p:sp>
          <p:nvSpPr>
            <p:cNvPr id="7" name="object 7"/>
            <p:cNvSpPr/>
            <p:nvPr/>
          </p:nvSpPr>
          <p:spPr>
            <a:xfrm>
              <a:off x="14399990" y="788325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5">
                  <a:moveTo>
                    <a:pt x="161322" y="0"/>
                  </a:moveTo>
                  <a:lnTo>
                    <a:pt x="109601" y="214"/>
                  </a:lnTo>
                  <a:lnTo>
                    <a:pt x="68870" y="2193"/>
                  </a:lnTo>
                  <a:lnTo>
                    <a:pt x="27525" y="18038"/>
                  </a:lnTo>
                  <a:lnTo>
                    <a:pt x="5727" y="51238"/>
                  </a:lnTo>
                  <a:lnTo>
                    <a:pt x="440" y="95650"/>
                  </a:lnTo>
                  <a:lnTo>
                    <a:pt x="0" y="200772"/>
                  </a:lnTo>
                  <a:lnTo>
                    <a:pt x="95" y="213132"/>
                  </a:lnTo>
                  <a:lnTo>
                    <a:pt x="2099" y="253826"/>
                  </a:lnTo>
                  <a:lnTo>
                    <a:pt x="17923" y="295176"/>
                  </a:lnTo>
                  <a:lnTo>
                    <a:pt x="51082" y="316994"/>
                  </a:lnTo>
                  <a:lnTo>
                    <a:pt x="95528" y="322278"/>
                  </a:lnTo>
                  <a:lnTo>
                    <a:pt x="161322" y="322846"/>
                  </a:lnTo>
                  <a:lnTo>
                    <a:pt x="193014" y="322800"/>
                  </a:lnTo>
                  <a:lnTo>
                    <a:pt x="240824" y="321703"/>
                  </a:lnTo>
                  <a:lnTo>
                    <a:pt x="289538" y="308699"/>
                  </a:lnTo>
                  <a:lnTo>
                    <a:pt x="314738" y="277545"/>
                  </a:lnTo>
                  <a:lnTo>
                    <a:pt x="319103" y="262521"/>
                  </a:lnTo>
                  <a:lnTo>
                    <a:pt x="161322" y="262521"/>
                  </a:lnTo>
                  <a:lnTo>
                    <a:pt x="121952" y="254576"/>
                  </a:lnTo>
                  <a:lnTo>
                    <a:pt x="89821" y="232910"/>
                  </a:lnTo>
                  <a:lnTo>
                    <a:pt x="68167" y="200772"/>
                  </a:lnTo>
                  <a:lnTo>
                    <a:pt x="60230" y="161417"/>
                  </a:lnTo>
                  <a:lnTo>
                    <a:pt x="68167" y="122061"/>
                  </a:lnTo>
                  <a:lnTo>
                    <a:pt x="89821" y="89923"/>
                  </a:lnTo>
                  <a:lnTo>
                    <a:pt x="121952" y="68257"/>
                  </a:lnTo>
                  <a:lnTo>
                    <a:pt x="161322" y="60312"/>
                  </a:lnTo>
                  <a:lnTo>
                    <a:pt x="243542" y="60312"/>
                  </a:lnTo>
                  <a:lnTo>
                    <a:pt x="242729" y="56311"/>
                  </a:lnTo>
                  <a:lnTo>
                    <a:pt x="244598" y="47118"/>
                  </a:lnTo>
                  <a:lnTo>
                    <a:pt x="249682" y="39609"/>
                  </a:lnTo>
                  <a:lnTo>
                    <a:pt x="257195" y="34546"/>
                  </a:lnTo>
                  <a:lnTo>
                    <a:pt x="266351" y="32689"/>
                  </a:lnTo>
                  <a:lnTo>
                    <a:pt x="308366" y="32689"/>
                  </a:lnTo>
                  <a:lnTo>
                    <a:pt x="304665" y="27670"/>
                  </a:lnTo>
                  <a:lnTo>
                    <a:pt x="271488" y="5852"/>
                  </a:lnTo>
                  <a:lnTo>
                    <a:pt x="227062" y="567"/>
                  </a:lnTo>
                  <a:lnTo>
                    <a:pt x="213026" y="219"/>
                  </a:lnTo>
                  <a:lnTo>
                    <a:pt x="161322" y="0"/>
                  </a:lnTo>
                  <a:close/>
                </a:path>
                <a:path w="323215" h="323215">
                  <a:moveTo>
                    <a:pt x="243542" y="60312"/>
                  </a:moveTo>
                  <a:lnTo>
                    <a:pt x="161322" y="60312"/>
                  </a:lnTo>
                  <a:lnTo>
                    <a:pt x="200638" y="68257"/>
                  </a:lnTo>
                  <a:lnTo>
                    <a:pt x="232775" y="89923"/>
                  </a:lnTo>
                  <a:lnTo>
                    <a:pt x="254458" y="122061"/>
                  </a:lnTo>
                  <a:lnTo>
                    <a:pt x="262411" y="161429"/>
                  </a:lnTo>
                  <a:lnTo>
                    <a:pt x="254458" y="200772"/>
                  </a:lnTo>
                  <a:lnTo>
                    <a:pt x="232775" y="232910"/>
                  </a:lnTo>
                  <a:lnTo>
                    <a:pt x="200638" y="254576"/>
                  </a:lnTo>
                  <a:lnTo>
                    <a:pt x="161322" y="262521"/>
                  </a:lnTo>
                  <a:lnTo>
                    <a:pt x="319103" y="262521"/>
                  </a:lnTo>
                  <a:lnTo>
                    <a:pt x="322500" y="213132"/>
                  </a:lnTo>
                  <a:lnTo>
                    <a:pt x="322614" y="200772"/>
                  </a:lnTo>
                  <a:lnTo>
                    <a:pt x="322500" y="109705"/>
                  </a:lnTo>
                  <a:lnTo>
                    <a:pt x="322149" y="95650"/>
                  </a:lnTo>
                  <a:lnTo>
                    <a:pt x="321596" y="81851"/>
                  </a:lnTo>
                  <a:lnTo>
                    <a:pt x="321439" y="79946"/>
                  </a:lnTo>
                  <a:lnTo>
                    <a:pt x="266351" y="79946"/>
                  </a:lnTo>
                  <a:lnTo>
                    <a:pt x="257195" y="78087"/>
                  </a:lnTo>
                  <a:lnTo>
                    <a:pt x="249682" y="73020"/>
                  </a:lnTo>
                  <a:lnTo>
                    <a:pt x="244598" y="65507"/>
                  </a:lnTo>
                  <a:lnTo>
                    <a:pt x="243542" y="60312"/>
                  </a:lnTo>
                  <a:close/>
                </a:path>
                <a:path w="323215" h="323215">
                  <a:moveTo>
                    <a:pt x="308366" y="32689"/>
                  </a:moveTo>
                  <a:lnTo>
                    <a:pt x="266351" y="32689"/>
                  </a:lnTo>
                  <a:lnTo>
                    <a:pt x="275560" y="34546"/>
                  </a:lnTo>
                  <a:lnTo>
                    <a:pt x="283067" y="39609"/>
                  </a:lnTo>
                  <a:lnTo>
                    <a:pt x="288121" y="47118"/>
                  </a:lnTo>
                  <a:lnTo>
                    <a:pt x="289973" y="56311"/>
                  </a:lnTo>
                  <a:lnTo>
                    <a:pt x="288121" y="65507"/>
                  </a:lnTo>
                  <a:lnTo>
                    <a:pt x="283067" y="73020"/>
                  </a:lnTo>
                  <a:lnTo>
                    <a:pt x="275560" y="78087"/>
                  </a:lnTo>
                  <a:lnTo>
                    <a:pt x="266351" y="79946"/>
                  </a:lnTo>
                  <a:lnTo>
                    <a:pt x="321439" y="79946"/>
                  </a:lnTo>
                  <a:lnTo>
                    <a:pt x="312079" y="39044"/>
                  </a:lnTo>
                  <a:lnTo>
                    <a:pt x="308705" y="33150"/>
                  </a:lnTo>
                  <a:lnTo>
                    <a:pt x="308366" y="32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5653" y="7979042"/>
              <a:ext cx="131318" cy="1312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218412" y="770177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636270" y="0"/>
                  </a:moveTo>
                  <a:lnTo>
                    <a:pt x="49403" y="0"/>
                  </a:lnTo>
                  <a:lnTo>
                    <a:pt x="30164" y="3887"/>
                  </a:lnTo>
                  <a:lnTo>
                    <a:pt x="14462" y="14487"/>
                  </a:lnTo>
                  <a:lnTo>
                    <a:pt x="3879" y="30207"/>
                  </a:lnTo>
                  <a:lnTo>
                    <a:pt x="0" y="49453"/>
                  </a:lnTo>
                  <a:lnTo>
                    <a:pt x="0" y="636346"/>
                  </a:lnTo>
                  <a:lnTo>
                    <a:pt x="3879" y="655598"/>
                  </a:lnTo>
                  <a:lnTo>
                    <a:pt x="14462" y="671317"/>
                  </a:lnTo>
                  <a:lnTo>
                    <a:pt x="30164" y="681914"/>
                  </a:lnTo>
                  <a:lnTo>
                    <a:pt x="49403" y="685800"/>
                  </a:lnTo>
                  <a:lnTo>
                    <a:pt x="636270" y="685800"/>
                  </a:lnTo>
                  <a:lnTo>
                    <a:pt x="655528" y="681914"/>
                  </a:lnTo>
                  <a:lnTo>
                    <a:pt x="671274" y="671317"/>
                  </a:lnTo>
                  <a:lnTo>
                    <a:pt x="681900" y="655598"/>
                  </a:lnTo>
                  <a:lnTo>
                    <a:pt x="685800" y="636346"/>
                  </a:lnTo>
                  <a:lnTo>
                    <a:pt x="685800" y="539800"/>
                  </a:lnTo>
                  <a:lnTo>
                    <a:pt x="342900" y="539800"/>
                  </a:lnTo>
                  <a:lnTo>
                    <a:pt x="290131" y="539565"/>
                  </a:lnTo>
                  <a:lnTo>
                    <a:pt x="247193" y="537460"/>
                  </a:lnTo>
                  <a:lnTo>
                    <a:pt x="204287" y="525239"/>
                  </a:lnTo>
                  <a:lnTo>
                    <a:pt x="171981" y="498995"/>
                  </a:lnTo>
                  <a:lnTo>
                    <a:pt x="152995" y="462070"/>
                  </a:lnTo>
                  <a:lnTo>
                    <a:pt x="147193" y="424078"/>
                  </a:lnTo>
                  <a:lnTo>
                    <a:pt x="145978" y="375188"/>
                  </a:lnTo>
                  <a:lnTo>
                    <a:pt x="145978" y="310611"/>
                  </a:lnTo>
                  <a:lnTo>
                    <a:pt x="147193" y="261721"/>
                  </a:lnTo>
                  <a:lnTo>
                    <a:pt x="152943" y="223729"/>
                  </a:lnTo>
                  <a:lnTo>
                    <a:pt x="171981" y="186804"/>
                  </a:lnTo>
                  <a:lnTo>
                    <a:pt x="204299" y="160562"/>
                  </a:lnTo>
                  <a:lnTo>
                    <a:pt x="247193" y="148339"/>
                  </a:lnTo>
                  <a:lnTo>
                    <a:pt x="290131" y="146234"/>
                  </a:lnTo>
                  <a:lnTo>
                    <a:pt x="685800" y="145999"/>
                  </a:lnTo>
                  <a:lnTo>
                    <a:pt x="685800" y="49453"/>
                  </a:lnTo>
                  <a:lnTo>
                    <a:pt x="681900" y="30207"/>
                  </a:lnTo>
                  <a:lnTo>
                    <a:pt x="671274" y="14487"/>
                  </a:lnTo>
                  <a:lnTo>
                    <a:pt x="655528" y="3887"/>
                  </a:lnTo>
                  <a:lnTo>
                    <a:pt x="636270" y="0"/>
                  </a:lnTo>
                  <a:close/>
                </a:path>
                <a:path w="685800" h="685800">
                  <a:moveTo>
                    <a:pt x="685800" y="145999"/>
                  </a:moveTo>
                  <a:lnTo>
                    <a:pt x="342900" y="145999"/>
                  </a:lnTo>
                  <a:lnTo>
                    <a:pt x="375189" y="146050"/>
                  </a:lnTo>
                  <a:lnTo>
                    <a:pt x="395668" y="146234"/>
                  </a:lnTo>
                  <a:lnTo>
                    <a:pt x="410051" y="146599"/>
                  </a:lnTo>
                  <a:lnTo>
                    <a:pt x="451119" y="150298"/>
                  </a:lnTo>
                  <a:lnTo>
                    <a:pt x="490512" y="165796"/>
                  </a:lnTo>
                  <a:lnTo>
                    <a:pt x="520001" y="195249"/>
                  </a:lnTo>
                  <a:lnTo>
                    <a:pt x="535463" y="234662"/>
                  </a:lnTo>
                  <a:lnTo>
                    <a:pt x="539160" y="275743"/>
                  </a:lnTo>
                  <a:lnTo>
                    <a:pt x="539696" y="375188"/>
                  </a:lnTo>
                  <a:lnTo>
                    <a:pt x="539511" y="395666"/>
                  </a:lnTo>
                  <a:lnTo>
                    <a:pt x="537428" y="438627"/>
                  </a:lnTo>
                  <a:lnTo>
                    <a:pt x="519846" y="490595"/>
                  </a:lnTo>
                  <a:lnTo>
                    <a:pt x="490565" y="519871"/>
                  </a:lnTo>
                  <a:lnTo>
                    <a:pt x="451119" y="535501"/>
                  </a:lnTo>
                  <a:lnTo>
                    <a:pt x="410051" y="539200"/>
                  </a:lnTo>
                  <a:lnTo>
                    <a:pt x="342900" y="539800"/>
                  </a:lnTo>
                  <a:lnTo>
                    <a:pt x="685800" y="539800"/>
                  </a:lnTo>
                  <a:lnTo>
                    <a:pt x="685800" y="145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492079" y="2209393"/>
            <a:ext cx="7125970" cy="23056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950" spc="-70">
                <a:solidFill>
                  <a:srgbClr val="FFFFFF"/>
                </a:solidFill>
              </a:rPr>
              <a:t>T</a:t>
            </a:r>
            <a:r>
              <a:rPr dirty="0" sz="14950" spc="-25">
                <a:solidFill>
                  <a:srgbClr val="FFFFFF"/>
                </a:solidFill>
              </a:rPr>
              <a:t>han</a:t>
            </a:r>
            <a:r>
              <a:rPr dirty="0" sz="14950" spc="-30">
                <a:solidFill>
                  <a:srgbClr val="FFFFFF"/>
                </a:solidFill>
              </a:rPr>
              <a:t>k</a:t>
            </a:r>
            <a:r>
              <a:rPr dirty="0" sz="14950" spc="215">
                <a:solidFill>
                  <a:srgbClr val="FFFFFF"/>
                </a:solidFill>
              </a:rPr>
              <a:t>s!</a:t>
            </a:r>
            <a:endParaRPr sz="14950"/>
          </a:p>
        </p:txBody>
      </p:sp>
      <p:sp>
        <p:nvSpPr>
          <p:cNvPr id="11" name="object 11"/>
          <p:cNvSpPr txBox="1"/>
          <p:nvPr/>
        </p:nvSpPr>
        <p:spPr>
          <a:xfrm>
            <a:off x="14727046" y="4760408"/>
            <a:ext cx="2891155" cy="1334770"/>
          </a:xfrm>
          <a:prstGeom prst="rect">
            <a:avLst/>
          </a:prstGeom>
        </p:spPr>
        <p:txBody>
          <a:bodyPr wrap="square" lIns="0" tIns="1936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525"/>
              </a:spcBef>
            </a:pPr>
            <a:r>
              <a:rPr dirty="0" sz="3000" spc="200">
                <a:solidFill>
                  <a:srgbClr val="FFFFFF"/>
                </a:solidFill>
                <a:latin typeface="Cambria"/>
                <a:cs typeface="Cambria"/>
              </a:rPr>
              <a:t>Presented</a:t>
            </a:r>
            <a:r>
              <a:rPr dirty="0" sz="3000" spc="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000" spc="21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dirty="0" sz="3000" spc="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000" spc="24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endParaRPr sz="300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  <a:spcBef>
                <a:spcPts val="1500"/>
              </a:spcBef>
            </a:pPr>
            <a:r>
              <a:rPr dirty="0" sz="3150" spc="254">
                <a:solidFill>
                  <a:srgbClr val="FFFFFF"/>
                </a:solidFill>
                <a:latin typeface="Cambria"/>
                <a:cs typeface="Cambria"/>
              </a:rPr>
              <a:t>Khushali</a:t>
            </a:r>
            <a:r>
              <a:rPr dirty="0" sz="3150" spc="-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150" spc="275">
                <a:solidFill>
                  <a:srgbClr val="FFFFFF"/>
                </a:solidFill>
                <a:latin typeface="Cambria"/>
                <a:cs typeface="Cambria"/>
              </a:rPr>
              <a:t>Tank</a:t>
            </a:r>
            <a:endParaRPr sz="31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46818" y="0"/>
            <a:ext cx="5366385" cy="2159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dirty="0" sz="6100" spc="-265" b="0">
                <a:solidFill>
                  <a:srgbClr val="3D5168"/>
                </a:solidFill>
                <a:latin typeface="Georgia"/>
                <a:cs typeface="Georgia"/>
              </a:rPr>
              <a:t>I</a:t>
            </a:r>
            <a:r>
              <a:rPr dirty="0" sz="6100" spc="35" b="0">
                <a:solidFill>
                  <a:srgbClr val="384A5F"/>
                </a:solidFill>
                <a:latin typeface="Georgia"/>
                <a:cs typeface="Georgia"/>
              </a:rPr>
              <a:t>n</a:t>
            </a:r>
            <a:r>
              <a:rPr dirty="0" sz="6100" spc="235" b="0">
                <a:solidFill>
                  <a:srgbClr val="3D5168"/>
                </a:solidFill>
                <a:latin typeface="Georgia"/>
                <a:cs typeface="Georgia"/>
              </a:rPr>
              <a:t>t</a:t>
            </a:r>
            <a:r>
              <a:rPr dirty="0" sz="6100" spc="420" b="0">
                <a:solidFill>
                  <a:srgbClr val="3D5168"/>
                </a:solidFill>
                <a:latin typeface="Georgia"/>
                <a:cs typeface="Georgia"/>
              </a:rPr>
              <a:t>r</a:t>
            </a:r>
            <a:r>
              <a:rPr dirty="0" sz="6100" spc="-55" b="0">
                <a:solidFill>
                  <a:srgbClr val="3D5168"/>
                </a:solidFill>
                <a:latin typeface="Georgia"/>
                <a:cs typeface="Georgia"/>
              </a:rPr>
              <a:t>o</a:t>
            </a:r>
            <a:r>
              <a:rPr dirty="0" sz="6100" spc="-30" b="0">
                <a:solidFill>
                  <a:srgbClr val="384A5F"/>
                </a:solidFill>
                <a:latin typeface="Georgia"/>
                <a:cs typeface="Georgia"/>
              </a:rPr>
              <a:t>d</a:t>
            </a:r>
            <a:r>
              <a:rPr dirty="0" sz="6100" spc="90" b="0">
                <a:solidFill>
                  <a:srgbClr val="3D5168"/>
                </a:solidFill>
                <a:latin typeface="Georgia"/>
                <a:cs typeface="Georgia"/>
              </a:rPr>
              <a:t>u</a:t>
            </a:r>
            <a:r>
              <a:rPr dirty="0" sz="6100" spc="105" b="0">
                <a:solidFill>
                  <a:srgbClr val="3D5168"/>
                </a:solidFill>
                <a:latin typeface="Georgia"/>
                <a:cs typeface="Georgia"/>
              </a:rPr>
              <a:t>c</a:t>
            </a:r>
            <a:r>
              <a:rPr dirty="0" sz="6100" spc="235" b="0">
                <a:solidFill>
                  <a:srgbClr val="3D5168"/>
                </a:solidFill>
                <a:latin typeface="Georgia"/>
                <a:cs typeface="Georgia"/>
              </a:rPr>
              <a:t>t</a:t>
            </a:r>
            <a:r>
              <a:rPr dirty="0" sz="6100" spc="95" b="0">
                <a:solidFill>
                  <a:srgbClr val="3D5168"/>
                </a:solidFill>
                <a:latin typeface="Georgia"/>
                <a:cs typeface="Georgia"/>
              </a:rPr>
              <a:t>i</a:t>
            </a:r>
            <a:r>
              <a:rPr dirty="0" sz="6100" spc="-55" b="0">
                <a:solidFill>
                  <a:srgbClr val="3D5168"/>
                </a:solidFill>
                <a:latin typeface="Georgia"/>
                <a:cs typeface="Georgia"/>
              </a:rPr>
              <a:t>o</a:t>
            </a:r>
            <a:r>
              <a:rPr dirty="0" sz="6100" spc="65" b="0">
                <a:solidFill>
                  <a:srgbClr val="384A5F"/>
                </a:solidFill>
                <a:latin typeface="Georgia"/>
                <a:cs typeface="Georgia"/>
              </a:rPr>
              <a:t>n</a:t>
            </a:r>
            <a:r>
              <a:rPr dirty="0" sz="6100" spc="-400" b="0">
                <a:solidFill>
                  <a:srgbClr val="384A5F"/>
                </a:solidFill>
                <a:latin typeface="Georgia"/>
                <a:cs typeface="Georgia"/>
              </a:rPr>
              <a:t> </a:t>
            </a:r>
            <a:r>
              <a:rPr dirty="0" sz="6100" spc="235" b="0">
                <a:solidFill>
                  <a:srgbClr val="384A5F"/>
                </a:solidFill>
                <a:latin typeface="Georgia"/>
                <a:cs typeface="Georgia"/>
              </a:rPr>
              <a:t>t</a:t>
            </a:r>
            <a:r>
              <a:rPr dirty="0" sz="6100" spc="-35" b="0">
                <a:solidFill>
                  <a:srgbClr val="3D5168"/>
                </a:solidFill>
                <a:latin typeface="Georgia"/>
                <a:cs typeface="Georgia"/>
              </a:rPr>
              <a:t>o  </a:t>
            </a:r>
            <a:r>
              <a:rPr dirty="0" sz="6100" spc="60" b="0">
                <a:solidFill>
                  <a:srgbClr val="384A5F"/>
                </a:solidFill>
                <a:latin typeface="Georgia"/>
                <a:cs typeface="Georgia"/>
              </a:rPr>
              <a:t>P</a:t>
            </a:r>
            <a:r>
              <a:rPr dirty="0" sz="6100" spc="60" b="0">
                <a:solidFill>
                  <a:srgbClr val="3D5168"/>
                </a:solidFill>
                <a:latin typeface="Georgia"/>
                <a:cs typeface="Georgia"/>
              </a:rPr>
              <a:t>h</a:t>
            </a:r>
            <a:r>
              <a:rPr dirty="0" sz="6100" spc="60" b="0">
                <a:solidFill>
                  <a:srgbClr val="384A5F"/>
                </a:solidFill>
                <a:latin typeface="Georgia"/>
                <a:cs typeface="Georgia"/>
              </a:rPr>
              <a:t>i</a:t>
            </a:r>
            <a:r>
              <a:rPr dirty="0" sz="6100" spc="60" b="0">
                <a:solidFill>
                  <a:srgbClr val="3D5168"/>
                </a:solidFill>
                <a:latin typeface="Georgia"/>
                <a:cs typeface="Georgia"/>
              </a:rPr>
              <a:t>s</a:t>
            </a:r>
            <a:r>
              <a:rPr dirty="0" sz="6100" spc="60" b="0">
                <a:solidFill>
                  <a:srgbClr val="384A5F"/>
                </a:solidFill>
                <a:latin typeface="Georgia"/>
                <a:cs typeface="Georgia"/>
              </a:rPr>
              <a:t>h</a:t>
            </a:r>
            <a:r>
              <a:rPr dirty="0" sz="6100" spc="60" b="0">
                <a:solidFill>
                  <a:srgbClr val="3D5168"/>
                </a:solidFill>
                <a:latin typeface="Georgia"/>
                <a:cs typeface="Georgia"/>
              </a:rPr>
              <a:t>i</a:t>
            </a:r>
            <a:r>
              <a:rPr dirty="0" sz="6100" spc="60" b="0">
                <a:solidFill>
                  <a:srgbClr val="384A5F"/>
                </a:solidFill>
                <a:latin typeface="Georgia"/>
                <a:cs typeface="Georgia"/>
              </a:rPr>
              <a:t>ng</a:t>
            </a:r>
            <a:endParaRPr sz="61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77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46818" y="2992583"/>
            <a:ext cx="8277225" cy="627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0700"/>
              </a:lnSpc>
              <a:spcBef>
                <a:spcPts val="95"/>
              </a:spcBef>
            </a:pPr>
            <a:r>
              <a:rPr dirty="0" sz="3400" spc="300">
                <a:latin typeface="Cambria"/>
                <a:cs typeface="Cambria"/>
              </a:rPr>
              <a:t>Phishing </a:t>
            </a:r>
            <a:r>
              <a:rPr dirty="0" sz="3400" spc="195">
                <a:latin typeface="Cambria"/>
                <a:cs typeface="Cambria"/>
              </a:rPr>
              <a:t>is </a:t>
            </a:r>
            <a:r>
              <a:rPr dirty="0" sz="3400" spc="240">
                <a:latin typeface="Cambria"/>
                <a:cs typeface="Cambria"/>
              </a:rPr>
              <a:t>a </a:t>
            </a:r>
            <a:r>
              <a:rPr dirty="0" sz="3400" spc="200">
                <a:latin typeface="Cambria"/>
                <a:cs typeface="Cambria"/>
              </a:rPr>
              <a:t>deceptive </a:t>
            </a:r>
            <a:r>
              <a:rPr dirty="0" sz="3400" spc="204">
                <a:latin typeface="Cambria"/>
                <a:cs typeface="Cambria"/>
              </a:rPr>
              <a:t>practice </a:t>
            </a:r>
            <a:r>
              <a:rPr dirty="0" sz="3400" spc="210">
                <a:latin typeface="Cambria"/>
                <a:cs typeface="Cambria"/>
              </a:rPr>
              <a:t>where </a:t>
            </a:r>
            <a:r>
              <a:rPr dirty="0" sz="3400" spc="-735">
                <a:latin typeface="Cambria"/>
                <a:cs typeface="Cambria"/>
              </a:rPr>
              <a:t> </a:t>
            </a:r>
            <a:r>
              <a:rPr dirty="0" sz="3400" spc="210">
                <a:latin typeface="Cambria"/>
                <a:cs typeface="Cambria"/>
              </a:rPr>
              <a:t>attackers </a:t>
            </a:r>
            <a:r>
              <a:rPr dirty="0" sz="3400" spc="240">
                <a:latin typeface="Cambria"/>
                <a:cs typeface="Cambria"/>
              </a:rPr>
              <a:t>impersonate </a:t>
            </a:r>
            <a:r>
              <a:rPr dirty="0" sz="3400" spc="245">
                <a:latin typeface="Cambria"/>
                <a:cs typeface="Cambria"/>
              </a:rPr>
              <a:t>legitimate </a:t>
            </a:r>
            <a:r>
              <a:rPr dirty="0" sz="3400" spc="250">
                <a:latin typeface="Cambria"/>
                <a:cs typeface="Cambria"/>
              </a:rPr>
              <a:t> </a:t>
            </a:r>
            <a:r>
              <a:rPr dirty="0" sz="3400" spc="210">
                <a:latin typeface="Cambria"/>
                <a:cs typeface="Cambria"/>
              </a:rPr>
              <a:t>entities </a:t>
            </a:r>
            <a:r>
              <a:rPr dirty="0" sz="3400" spc="225">
                <a:latin typeface="Cambria"/>
                <a:cs typeface="Cambria"/>
              </a:rPr>
              <a:t>to </a:t>
            </a:r>
            <a:r>
              <a:rPr dirty="0" sz="3400" spc="215">
                <a:latin typeface="Cambria"/>
                <a:cs typeface="Cambria"/>
              </a:rPr>
              <a:t>steal </a:t>
            </a:r>
            <a:r>
              <a:rPr dirty="0" sz="3400" spc="210">
                <a:latin typeface="Cambria"/>
                <a:cs typeface="Cambria"/>
              </a:rPr>
              <a:t>sensitive </a:t>
            </a:r>
            <a:r>
              <a:rPr dirty="0" sz="3400" spc="250">
                <a:latin typeface="Cambria"/>
                <a:cs typeface="Cambria"/>
              </a:rPr>
              <a:t>information. </a:t>
            </a:r>
            <a:r>
              <a:rPr dirty="0" sz="3400" spc="254">
                <a:latin typeface="Cambria"/>
                <a:cs typeface="Cambria"/>
              </a:rPr>
              <a:t> </a:t>
            </a:r>
            <a:r>
              <a:rPr dirty="0" sz="3400" spc="250">
                <a:latin typeface="Cambria"/>
                <a:cs typeface="Cambria"/>
              </a:rPr>
              <a:t>Understanding </a:t>
            </a:r>
            <a:r>
              <a:rPr dirty="0" sz="3400" spc="204">
                <a:latin typeface="Cambria"/>
                <a:cs typeface="Cambria"/>
              </a:rPr>
              <a:t>its </a:t>
            </a:r>
            <a:r>
              <a:rPr dirty="0" sz="3400" spc="300">
                <a:latin typeface="Cambria"/>
                <a:cs typeface="Cambria"/>
              </a:rPr>
              <a:t>mechanisms </a:t>
            </a:r>
            <a:r>
              <a:rPr dirty="0" sz="3400" spc="195">
                <a:latin typeface="Cambria"/>
                <a:cs typeface="Cambria"/>
              </a:rPr>
              <a:t>is </a:t>
            </a:r>
            <a:r>
              <a:rPr dirty="0" sz="3400" spc="200">
                <a:latin typeface="Cambria"/>
                <a:cs typeface="Cambria"/>
              </a:rPr>
              <a:t> </a:t>
            </a:r>
            <a:r>
              <a:rPr dirty="0" sz="3400" spc="204">
                <a:latin typeface="Cambria"/>
                <a:cs typeface="Cambria"/>
              </a:rPr>
              <a:t>crucial </a:t>
            </a:r>
            <a:r>
              <a:rPr dirty="0" sz="3400" spc="220">
                <a:latin typeface="Cambria"/>
                <a:cs typeface="Cambria"/>
              </a:rPr>
              <a:t>for </a:t>
            </a:r>
            <a:r>
              <a:rPr dirty="0" sz="3400" spc="210">
                <a:latin typeface="Cambria"/>
                <a:cs typeface="Cambria"/>
              </a:rPr>
              <a:t>cybersecurity. </a:t>
            </a:r>
            <a:r>
              <a:rPr dirty="0" sz="3400" spc="254">
                <a:latin typeface="Cambria"/>
                <a:cs typeface="Cambria"/>
              </a:rPr>
              <a:t>This </a:t>
            </a:r>
            <a:r>
              <a:rPr dirty="0" sz="3400" spc="260">
                <a:latin typeface="Cambria"/>
                <a:cs typeface="Cambria"/>
              </a:rPr>
              <a:t> </a:t>
            </a:r>
            <a:r>
              <a:rPr dirty="0" sz="3400" spc="220">
                <a:latin typeface="Cambria"/>
                <a:cs typeface="Cambria"/>
              </a:rPr>
              <a:t>presentation </a:t>
            </a:r>
            <a:r>
              <a:rPr dirty="0" sz="3400" spc="190">
                <a:latin typeface="Cambria"/>
                <a:cs typeface="Cambria"/>
              </a:rPr>
              <a:t>will </a:t>
            </a:r>
            <a:r>
              <a:rPr dirty="0" sz="3400" spc="215">
                <a:latin typeface="Cambria"/>
                <a:cs typeface="Cambria"/>
              </a:rPr>
              <a:t>explore strategies </a:t>
            </a:r>
            <a:r>
              <a:rPr dirty="0" sz="3400" spc="225">
                <a:latin typeface="Cambria"/>
                <a:cs typeface="Cambria"/>
              </a:rPr>
              <a:t>to </a:t>
            </a:r>
            <a:r>
              <a:rPr dirty="0" sz="3400" spc="229">
                <a:latin typeface="Cambria"/>
                <a:cs typeface="Cambria"/>
              </a:rPr>
              <a:t> </a:t>
            </a:r>
            <a:r>
              <a:rPr dirty="0" sz="3400" spc="235">
                <a:latin typeface="Cambria"/>
                <a:cs typeface="Cambria"/>
              </a:rPr>
              <a:t>recognize</a:t>
            </a:r>
            <a:r>
              <a:rPr dirty="0" sz="3400" spc="60">
                <a:latin typeface="Cambria"/>
                <a:cs typeface="Cambria"/>
              </a:rPr>
              <a:t> </a:t>
            </a:r>
            <a:r>
              <a:rPr dirty="0" sz="3400" spc="260">
                <a:latin typeface="Cambria"/>
                <a:cs typeface="Cambria"/>
              </a:rPr>
              <a:t>and</a:t>
            </a:r>
            <a:r>
              <a:rPr dirty="0" sz="3400" spc="65">
                <a:latin typeface="Cambria"/>
                <a:cs typeface="Cambria"/>
              </a:rPr>
              <a:t> </a:t>
            </a:r>
            <a:r>
              <a:rPr dirty="0" sz="3400" spc="270">
                <a:latin typeface="Cambria"/>
                <a:cs typeface="Cambria"/>
              </a:rPr>
              <a:t>combat</a:t>
            </a:r>
            <a:r>
              <a:rPr dirty="0" sz="3400" spc="60">
                <a:latin typeface="Cambria"/>
                <a:cs typeface="Cambria"/>
              </a:rPr>
              <a:t> </a:t>
            </a:r>
            <a:r>
              <a:rPr dirty="0" sz="3400" spc="265">
                <a:latin typeface="Cambria"/>
                <a:cs typeface="Cambria"/>
              </a:rPr>
              <a:t>phishing</a:t>
            </a:r>
            <a:r>
              <a:rPr dirty="0" sz="3400" spc="65">
                <a:latin typeface="Cambria"/>
                <a:cs typeface="Cambria"/>
              </a:rPr>
              <a:t> </a:t>
            </a:r>
            <a:r>
              <a:rPr dirty="0" sz="3400" spc="225">
                <a:latin typeface="Cambria"/>
                <a:cs typeface="Cambria"/>
              </a:rPr>
              <a:t>attacks </a:t>
            </a:r>
            <a:r>
              <a:rPr dirty="0" sz="3400" spc="-735">
                <a:latin typeface="Cambria"/>
                <a:cs typeface="Cambria"/>
              </a:rPr>
              <a:t> </a:t>
            </a:r>
            <a:r>
              <a:rPr dirty="0" sz="3400" spc="215">
                <a:latin typeface="Cambria"/>
                <a:cs typeface="Cambria"/>
              </a:rPr>
              <a:t>effectively.</a:t>
            </a:r>
            <a:endParaRPr sz="3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4133" y="1587220"/>
            <a:ext cx="5285105" cy="1875789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ts val="7259"/>
              </a:lnSpc>
              <a:spcBef>
                <a:spcPts val="135"/>
              </a:spcBef>
            </a:pPr>
            <a:r>
              <a:rPr dirty="0" sz="6100" spc="60" b="0">
                <a:solidFill>
                  <a:srgbClr val="282A46"/>
                </a:solidFill>
                <a:latin typeface="Georgia"/>
                <a:cs typeface="Georgia"/>
              </a:rPr>
              <a:t>Understanding</a:t>
            </a:r>
            <a:endParaRPr sz="6100">
              <a:latin typeface="Georgia"/>
              <a:cs typeface="Georgia"/>
            </a:endParaRPr>
          </a:p>
          <a:p>
            <a:pPr algn="r" marR="5080">
              <a:lnSpc>
                <a:spcPts val="7259"/>
              </a:lnSpc>
            </a:pPr>
            <a:r>
              <a:rPr dirty="0" sz="6100" spc="85" b="0">
                <a:solidFill>
                  <a:srgbClr val="282A46"/>
                </a:solidFill>
                <a:latin typeface="Georgia"/>
                <a:cs typeface="Georgia"/>
              </a:rPr>
              <a:t>Phishing</a:t>
            </a:r>
            <a:endParaRPr sz="61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79078" y="5212105"/>
            <a:ext cx="5676265" cy="3599179"/>
            <a:chOff x="2179078" y="5212105"/>
            <a:chExt cx="5676265" cy="35991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9078" y="5212105"/>
              <a:ext cx="1474241" cy="3984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0827" y="5267020"/>
              <a:ext cx="1108011" cy="3435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4616" y="5212105"/>
              <a:ext cx="1960270" cy="3984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9903" y="8408479"/>
              <a:ext cx="2978886" cy="40251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3982" y="4407954"/>
            <a:ext cx="8134350" cy="51403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85"/>
              </a:spcBef>
            </a:pPr>
            <a:r>
              <a:rPr dirty="0" sz="3600" spc="315">
                <a:latin typeface="Cambria"/>
                <a:cs typeface="Cambria"/>
              </a:rPr>
              <a:t>Phishing </a:t>
            </a:r>
            <a:r>
              <a:rPr dirty="0" sz="3600" spc="260">
                <a:latin typeface="Cambria"/>
                <a:cs typeface="Cambria"/>
              </a:rPr>
              <a:t>attacks </a:t>
            </a:r>
            <a:r>
              <a:rPr dirty="0" sz="3600" spc="290">
                <a:latin typeface="Cambria"/>
                <a:cs typeface="Cambria"/>
              </a:rPr>
              <a:t>often </a:t>
            </a:r>
            <a:r>
              <a:rPr dirty="0" sz="3600" spc="330">
                <a:latin typeface="Cambria"/>
                <a:cs typeface="Cambria"/>
              </a:rPr>
              <a:t>come </a:t>
            </a:r>
            <a:r>
              <a:rPr dirty="0" sz="3600" spc="285">
                <a:latin typeface="Cambria"/>
                <a:cs typeface="Cambria"/>
              </a:rPr>
              <a:t>in </a:t>
            </a:r>
            <a:r>
              <a:rPr dirty="0" sz="3600" spc="275">
                <a:latin typeface="Cambria"/>
                <a:cs typeface="Cambria"/>
              </a:rPr>
              <a:t>the </a:t>
            </a:r>
            <a:r>
              <a:rPr dirty="0" sz="3600" spc="280">
                <a:latin typeface="Cambria"/>
                <a:cs typeface="Cambria"/>
              </a:rPr>
              <a:t> </a:t>
            </a:r>
            <a:r>
              <a:rPr dirty="0" sz="3600" spc="340">
                <a:latin typeface="Cambria"/>
                <a:cs typeface="Cambria"/>
              </a:rPr>
              <a:t>form </a:t>
            </a:r>
            <a:r>
              <a:rPr dirty="0" sz="3600" spc="310">
                <a:latin typeface="Cambria"/>
                <a:cs typeface="Cambria"/>
              </a:rPr>
              <a:t>of </a:t>
            </a:r>
            <a:r>
              <a:rPr dirty="0" sz="3600" spc="315">
                <a:latin typeface="Cambria"/>
                <a:cs typeface="Cambria"/>
              </a:rPr>
              <a:t>emails, </a:t>
            </a:r>
            <a:r>
              <a:rPr dirty="0" sz="3600" spc="305">
                <a:latin typeface="Cambria"/>
                <a:cs typeface="Cambria"/>
              </a:rPr>
              <a:t>texts, </a:t>
            </a:r>
            <a:r>
              <a:rPr dirty="0" sz="3600" spc="215">
                <a:latin typeface="Cambria"/>
                <a:cs typeface="Cambria"/>
              </a:rPr>
              <a:t>or </a:t>
            </a:r>
            <a:r>
              <a:rPr dirty="0" sz="3600" spc="229">
                <a:latin typeface="Cambria"/>
                <a:cs typeface="Cambria"/>
              </a:rPr>
              <a:t>websites </a:t>
            </a:r>
            <a:r>
              <a:rPr dirty="0" sz="3600" spc="235">
                <a:latin typeface="Cambria"/>
                <a:cs typeface="Cambria"/>
              </a:rPr>
              <a:t> </a:t>
            </a:r>
            <a:r>
              <a:rPr dirty="0" sz="3600" spc="285">
                <a:latin typeface="Cambria"/>
                <a:cs typeface="Cambria"/>
              </a:rPr>
              <a:t>that </a:t>
            </a:r>
            <a:r>
              <a:rPr dirty="0" sz="3600" spc="229">
                <a:latin typeface="Cambria"/>
                <a:cs typeface="Cambria"/>
              </a:rPr>
              <a:t>appear </a:t>
            </a:r>
            <a:r>
              <a:rPr dirty="0" sz="3600" spc="245">
                <a:latin typeface="Cambria"/>
                <a:cs typeface="Cambria"/>
              </a:rPr>
              <a:t>trustworthy. </a:t>
            </a:r>
            <a:r>
              <a:rPr dirty="0" sz="3600" spc="240">
                <a:latin typeface="Cambria"/>
                <a:cs typeface="Cambria"/>
              </a:rPr>
              <a:t>Attackers </a:t>
            </a:r>
            <a:r>
              <a:rPr dirty="0" sz="3600" spc="245">
                <a:latin typeface="Cambria"/>
                <a:cs typeface="Cambria"/>
              </a:rPr>
              <a:t> </a:t>
            </a:r>
            <a:r>
              <a:rPr dirty="0" sz="3600" spc="250">
                <a:latin typeface="Cambria"/>
                <a:cs typeface="Cambria"/>
              </a:rPr>
              <a:t>use </a:t>
            </a:r>
            <a:r>
              <a:rPr dirty="0" sz="3600" spc="260">
                <a:latin typeface="Cambria"/>
                <a:cs typeface="Cambria"/>
              </a:rPr>
              <a:t>these </a:t>
            </a:r>
            <a:r>
              <a:rPr dirty="0" sz="3600" spc="315">
                <a:latin typeface="Cambria"/>
                <a:cs typeface="Cambria"/>
              </a:rPr>
              <a:t>methods </a:t>
            </a:r>
            <a:r>
              <a:rPr dirty="0" sz="3600" spc="260">
                <a:latin typeface="Cambria"/>
                <a:cs typeface="Cambria"/>
              </a:rPr>
              <a:t>to </a:t>
            </a:r>
            <a:r>
              <a:rPr dirty="0" sz="3600" spc="225">
                <a:latin typeface="Cambria"/>
                <a:cs typeface="Cambria"/>
              </a:rPr>
              <a:t>trick </a:t>
            </a:r>
            <a:r>
              <a:rPr dirty="0" sz="3600" spc="229">
                <a:latin typeface="Cambria"/>
                <a:cs typeface="Cambria"/>
              </a:rPr>
              <a:t> </a:t>
            </a:r>
            <a:r>
              <a:rPr dirty="0" sz="3600" spc="245">
                <a:latin typeface="Cambria"/>
                <a:cs typeface="Cambria"/>
              </a:rPr>
              <a:t>individuals </a:t>
            </a:r>
            <a:r>
              <a:rPr dirty="0" sz="3600" spc="275">
                <a:latin typeface="Cambria"/>
                <a:cs typeface="Cambria"/>
              </a:rPr>
              <a:t>into </a:t>
            </a:r>
            <a:r>
              <a:rPr dirty="0" sz="3600" spc="260">
                <a:latin typeface="Cambria"/>
                <a:cs typeface="Cambria"/>
              </a:rPr>
              <a:t>providing </a:t>
            </a:r>
            <a:r>
              <a:rPr dirty="0" sz="3600" spc="265">
                <a:latin typeface="Cambria"/>
                <a:cs typeface="Cambria"/>
              </a:rPr>
              <a:t> </a:t>
            </a:r>
            <a:r>
              <a:rPr dirty="0" sz="3600" spc="290">
                <a:latin typeface="Cambria"/>
                <a:cs typeface="Cambria"/>
              </a:rPr>
              <a:t>conﬁdential</a:t>
            </a:r>
            <a:r>
              <a:rPr dirty="0" sz="3600" spc="45">
                <a:latin typeface="Cambria"/>
                <a:cs typeface="Cambria"/>
              </a:rPr>
              <a:t> </a:t>
            </a:r>
            <a:r>
              <a:rPr dirty="0" sz="3600" spc="315">
                <a:latin typeface="Cambria"/>
                <a:cs typeface="Cambria"/>
              </a:rPr>
              <a:t>information,</a:t>
            </a:r>
            <a:r>
              <a:rPr dirty="0" sz="3600" spc="50">
                <a:latin typeface="Cambria"/>
                <a:cs typeface="Cambria"/>
              </a:rPr>
              <a:t> </a:t>
            </a:r>
            <a:r>
              <a:rPr dirty="0" sz="3600" spc="270">
                <a:latin typeface="Cambria"/>
                <a:cs typeface="Cambria"/>
              </a:rPr>
              <a:t>leading</a:t>
            </a:r>
            <a:r>
              <a:rPr dirty="0" sz="3600" spc="45">
                <a:latin typeface="Cambria"/>
                <a:cs typeface="Cambria"/>
              </a:rPr>
              <a:t> </a:t>
            </a:r>
            <a:r>
              <a:rPr dirty="0" sz="3600" spc="260">
                <a:latin typeface="Cambria"/>
                <a:cs typeface="Cambria"/>
              </a:rPr>
              <a:t>to </a:t>
            </a:r>
            <a:r>
              <a:rPr dirty="0" sz="3600" spc="-780">
                <a:latin typeface="Cambria"/>
                <a:cs typeface="Cambria"/>
              </a:rPr>
              <a:t> </a:t>
            </a:r>
            <a:r>
              <a:rPr dirty="0" sz="3600" spc="254">
                <a:latin typeface="Cambria"/>
                <a:cs typeface="Cambria"/>
              </a:rPr>
              <a:t>potential </a:t>
            </a:r>
            <a:r>
              <a:rPr dirty="0" sz="3600" spc="310">
                <a:latin typeface="Cambria"/>
                <a:cs typeface="Cambria"/>
              </a:rPr>
              <a:t>ﬁnancial </a:t>
            </a:r>
            <a:r>
              <a:rPr dirty="0" sz="3600" spc="260">
                <a:latin typeface="Cambria"/>
                <a:cs typeface="Cambria"/>
              </a:rPr>
              <a:t>loss </a:t>
            </a:r>
            <a:r>
              <a:rPr dirty="0" sz="3600" spc="290">
                <a:latin typeface="Cambria"/>
                <a:cs typeface="Cambria"/>
              </a:rPr>
              <a:t>and </a:t>
            </a:r>
            <a:r>
              <a:rPr dirty="0" sz="3600" spc="240">
                <a:latin typeface="Cambria"/>
                <a:cs typeface="Cambria"/>
              </a:rPr>
              <a:t>identity </a:t>
            </a:r>
            <a:r>
              <a:rPr dirty="0" sz="3600" spc="-780">
                <a:latin typeface="Cambria"/>
                <a:cs typeface="Cambria"/>
              </a:rPr>
              <a:t> </a:t>
            </a:r>
            <a:r>
              <a:rPr dirty="0" sz="3600" spc="270">
                <a:latin typeface="Cambria"/>
                <a:cs typeface="Cambria"/>
              </a:rPr>
              <a:t>theft.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1517" y="927973"/>
            <a:ext cx="6845300" cy="2274570"/>
          </a:xfrm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572260">
              <a:lnSpc>
                <a:spcPts val="8780"/>
              </a:lnSpc>
              <a:spcBef>
                <a:spcPts val="345"/>
              </a:spcBef>
            </a:pPr>
            <a:r>
              <a:rPr dirty="0" sz="7450" spc="-95" b="0">
                <a:latin typeface="Georgia"/>
                <a:cs typeface="Georgia"/>
              </a:rPr>
              <a:t>R</a:t>
            </a:r>
            <a:r>
              <a:rPr dirty="0" sz="7450" spc="145" b="0">
                <a:latin typeface="Georgia"/>
                <a:cs typeface="Georgia"/>
              </a:rPr>
              <a:t>e</a:t>
            </a:r>
            <a:r>
              <a:rPr dirty="0" sz="7450" spc="125" b="0">
                <a:latin typeface="Georgia"/>
                <a:cs typeface="Georgia"/>
              </a:rPr>
              <a:t>c</a:t>
            </a:r>
            <a:r>
              <a:rPr dirty="0" sz="7450" spc="-70" b="0">
                <a:latin typeface="Georgia"/>
                <a:cs typeface="Georgia"/>
              </a:rPr>
              <a:t>o</a:t>
            </a:r>
            <a:r>
              <a:rPr dirty="0" sz="7450" spc="-5" b="0">
                <a:latin typeface="Georgia"/>
                <a:cs typeface="Georgia"/>
              </a:rPr>
              <a:t>g</a:t>
            </a:r>
            <a:r>
              <a:rPr dirty="0" sz="7450" spc="75" b="0">
                <a:latin typeface="Georgia"/>
                <a:cs typeface="Georgia"/>
              </a:rPr>
              <a:t>n</a:t>
            </a:r>
            <a:r>
              <a:rPr dirty="0" sz="7450" spc="114" b="0">
                <a:latin typeface="Georgia"/>
                <a:cs typeface="Georgia"/>
              </a:rPr>
              <a:t>i</a:t>
            </a:r>
            <a:r>
              <a:rPr dirty="0" sz="7450" spc="470" b="0">
                <a:latin typeface="Georgia"/>
                <a:cs typeface="Georgia"/>
              </a:rPr>
              <a:t>z</a:t>
            </a:r>
            <a:r>
              <a:rPr dirty="0" sz="7450" spc="114" b="0">
                <a:latin typeface="Georgia"/>
                <a:cs typeface="Georgia"/>
              </a:rPr>
              <a:t>i</a:t>
            </a:r>
            <a:r>
              <a:rPr dirty="0" sz="7450" spc="75" b="0">
                <a:latin typeface="Georgia"/>
                <a:cs typeface="Georgia"/>
              </a:rPr>
              <a:t>n</a:t>
            </a:r>
            <a:r>
              <a:rPr dirty="0" sz="7450" b="0">
                <a:latin typeface="Georgia"/>
                <a:cs typeface="Georgia"/>
              </a:rPr>
              <a:t>g  </a:t>
            </a:r>
            <a:r>
              <a:rPr dirty="0" sz="7450" spc="65" b="0">
                <a:latin typeface="Georgia"/>
                <a:cs typeface="Georgia"/>
              </a:rPr>
              <a:t>P</a:t>
            </a:r>
            <a:r>
              <a:rPr dirty="0" sz="7450" spc="140" b="0">
                <a:latin typeface="Georgia"/>
                <a:cs typeface="Georgia"/>
              </a:rPr>
              <a:t>h</a:t>
            </a:r>
            <a:r>
              <a:rPr dirty="0" sz="7450" spc="114" b="0">
                <a:latin typeface="Georgia"/>
                <a:cs typeface="Georgia"/>
              </a:rPr>
              <a:t>i</a:t>
            </a:r>
            <a:r>
              <a:rPr dirty="0" sz="7450" spc="-70" b="0">
                <a:latin typeface="Georgia"/>
                <a:cs typeface="Georgia"/>
              </a:rPr>
              <a:t>s</a:t>
            </a:r>
            <a:r>
              <a:rPr dirty="0" sz="7450" spc="140" b="0">
                <a:latin typeface="Georgia"/>
                <a:cs typeface="Georgia"/>
              </a:rPr>
              <a:t>h</a:t>
            </a:r>
            <a:r>
              <a:rPr dirty="0" sz="7450" spc="114" b="0">
                <a:latin typeface="Georgia"/>
                <a:cs typeface="Georgia"/>
              </a:rPr>
              <a:t>i</a:t>
            </a:r>
            <a:r>
              <a:rPr dirty="0" sz="7450" spc="75" b="0">
                <a:latin typeface="Georgia"/>
                <a:cs typeface="Georgia"/>
              </a:rPr>
              <a:t>n</a:t>
            </a:r>
            <a:r>
              <a:rPr dirty="0" sz="7450" b="0">
                <a:latin typeface="Georgia"/>
                <a:cs typeface="Georgia"/>
              </a:rPr>
              <a:t>g</a:t>
            </a:r>
            <a:r>
              <a:rPr dirty="0" sz="7450" spc="-490" b="0">
                <a:latin typeface="Georgia"/>
                <a:cs typeface="Georgia"/>
              </a:rPr>
              <a:t> </a:t>
            </a:r>
            <a:r>
              <a:rPr dirty="0" sz="7450" spc="-335" b="0">
                <a:latin typeface="Georgia"/>
                <a:cs typeface="Georgia"/>
              </a:rPr>
              <a:t>E</a:t>
            </a:r>
            <a:r>
              <a:rPr dirty="0" sz="7450" spc="-110" b="0">
                <a:latin typeface="Georgia"/>
                <a:cs typeface="Georgia"/>
              </a:rPr>
              <a:t>m</a:t>
            </a:r>
            <a:r>
              <a:rPr dirty="0" sz="7450" spc="235" b="0">
                <a:latin typeface="Georgia"/>
                <a:cs typeface="Georgia"/>
              </a:rPr>
              <a:t>a</a:t>
            </a:r>
            <a:r>
              <a:rPr dirty="0" sz="7450" spc="114" b="0">
                <a:latin typeface="Georgia"/>
                <a:cs typeface="Georgia"/>
              </a:rPr>
              <a:t>i</a:t>
            </a:r>
            <a:r>
              <a:rPr dirty="0" sz="7450" spc="160" b="0">
                <a:latin typeface="Georgia"/>
                <a:cs typeface="Georgia"/>
              </a:rPr>
              <a:t>l</a:t>
            </a:r>
            <a:r>
              <a:rPr dirty="0" sz="7450" spc="-65" b="0">
                <a:latin typeface="Georgia"/>
                <a:cs typeface="Georgia"/>
              </a:rPr>
              <a:t>s</a:t>
            </a:r>
            <a:endParaRPr sz="745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586" y="4549991"/>
            <a:ext cx="8395335" cy="405447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50"/>
              </a:spcBef>
            </a:pPr>
            <a:r>
              <a:rPr dirty="0" sz="3300" spc="229">
                <a:solidFill>
                  <a:srgbClr val="FFFFFF"/>
                </a:solidFill>
                <a:latin typeface="Cambria"/>
                <a:cs typeface="Cambria"/>
              </a:rPr>
              <a:t>Look</a:t>
            </a:r>
            <a:r>
              <a:rPr dirty="0" sz="3300" spc="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1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dirty="0" sz="3300" spc="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35">
                <a:solidFill>
                  <a:srgbClr val="FFFFFF"/>
                </a:solidFill>
                <a:latin typeface="Cambria"/>
                <a:cs typeface="Cambria"/>
              </a:rPr>
              <a:t>suspicious</a:t>
            </a:r>
            <a:r>
              <a:rPr dirty="0" sz="3300" spc="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80">
                <a:solidFill>
                  <a:srgbClr val="FFFFFF"/>
                </a:solidFill>
                <a:latin typeface="Cambria"/>
                <a:cs typeface="Cambria"/>
              </a:rPr>
              <a:t>signs</a:t>
            </a:r>
            <a:r>
              <a:rPr dirty="0" sz="3300" spc="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35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dirty="0" sz="3300" spc="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70">
                <a:solidFill>
                  <a:srgbClr val="FFFFFF"/>
                </a:solidFill>
                <a:latin typeface="Cambria"/>
                <a:cs typeface="Cambria"/>
              </a:rPr>
              <a:t>emails,</a:t>
            </a:r>
            <a:r>
              <a:rPr dirty="0" sz="3300" spc="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54">
                <a:solidFill>
                  <a:srgbClr val="FFFFFF"/>
                </a:solidFill>
                <a:latin typeface="Cambria"/>
                <a:cs typeface="Cambria"/>
              </a:rPr>
              <a:t>such </a:t>
            </a:r>
            <a:r>
              <a:rPr dirty="0" sz="3300" spc="-7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25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dirty="0" sz="3300" spc="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195">
                <a:solidFill>
                  <a:srgbClr val="FFFFFF"/>
                </a:solidFill>
                <a:latin typeface="Cambria"/>
                <a:cs typeface="Cambria"/>
              </a:rPr>
              <a:t>poor</a:t>
            </a:r>
            <a:r>
              <a:rPr dirty="0" sz="33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310">
                <a:solidFill>
                  <a:srgbClr val="FFFFFF"/>
                </a:solidFill>
                <a:latin typeface="Cambria"/>
                <a:cs typeface="Cambria"/>
              </a:rPr>
              <a:t>grammar,</a:t>
            </a:r>
            <a:r>
              <a:rPr dirty="0" sz="33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15">
                <a:solidFill>
                  <a:srgbClr val="FFFFFF"/>
                </a:solidFill>
                <a:latin typeface="Cambria"/>
                <a:cs typeface="Cambria"/>
              </a:rPr>
              <a:t>generic</a:t>
            </a:r>
            <a:r>
              <a:rPr dirty="0" sz="33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45">
                <a:solidFill>
                  <a:srgbClr val="FFFFFF"/>
                </a:solidFill>
                <a:latin typeface="Cambria"/>
                <a:cs typeface="Cambria"/>
              </a:rPr>
              <a:t>greetings,</a:t>
            </a:r>
            <a:r>
              <a:rPr dirty="0" sz="33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5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dirty="0" sz="3300" spc="-7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75">
                <a:solidFill>
                  <a:srgbClr val="FFFFFF"/>
                </a:solidFill>
                <a:latin typeface="Cambria"/>
                <a:cs typeface="Cambria"/>
              </a:rPr>
              <a:t>mismatched </a:t>
            </a:r>
            <a:r>
              <a:rPr dirty="0" sz="3300" spc="240">
                <a:solidFill>
                  <a:srgbClr val="FFFFFF"/>
                </a:solidFill>
                <a:latin typeface="Cambria"/>
                <a:cs typeface="Cambria"/>
              </a:rPr>
              <a:t>URLs. </a:t>
            </a:r>
            <a:r>
              <a:rPr dirty="0" sz="3300" spc="245">
                <a:solidFill>
                  <a:srgbClr val="FFFFFF"/>
                </a:solidFill>
                <a:latin typeface="Cambria"/>
                <a:cs typeface="Cambria"/>
              </a:rPr>
              <a:t>Legitimate </a:t>
            </a:r>
            <a:r>
              <a:rPr dirty="0" sz="3300" spc="2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29">
                <a:solidFill>
                  <a:srgbClr val="FFFFFF"/>
                </a:solidFill>
                <a:latin typeface="Cambria"/>
                <a:cs typeface="Cambria"/>
              </a:rPr>
              <a:t>organizations </a:t>
            </a:r>
            <a:r>
              <a:rPr dirty="0" sz="3300" spc="210">
                <a:solidFill>
                  <a:srgbClr val="FFFFFF"/>
                </a:solidFill>
                <a:latin typeface="Cambria"/>
                <a:cs typeface="Cambria"/>
              </a:rPr>
              <a:t>typically </a:t>
            </a:r>
            <a:r>
              <a:rPr dirty="0" sz="3300" spc="215">
                <a:solidFill>
                  <a:srgbClr val="FFFFFF"/>
                </a:solidFill>
                <a:latin typeface="Cambria"/>
                <a:cs typeface="Cambria"/>
              </a:rPr>
              <a:t>use </a:t>
            </a:r>
            <a:r>
              <a:rPr dirty="0" sz="3300" spc="210">
                <a:solidFill>
                  <a:srgbClr val="FFFFFF"/>
                </a:solidFill>
                <a:latin typeface="Cambria"/>
                <a:cs typeface="Cambria"/>
              </a:rPr>
              <a:t>personalized </a:t>
            </a:r>
            <a:r>
              <a:rPr dirty="0" sz="3300" spc="-7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60">
                <a:solidFill>
                  <a:srgbClr val="FFFFFF"/>
                </a:solidFill>
                <a:latin typeface="Cambria"/>
                <a:cs typeface="Cambria"/>
              </a:rPr>
              <a:t>communication. </a:t>
            </a:r>
            <a:r>
              <a:rPr dirty="0" sz="3300" spc="215">
                <a:solidFill>
                  <a:srgbClr val="FFFFFF"/>
                </a:solidFill>
                <a:latin typeface="Cambria"/>
                <a:cs typeface="Cambria"/>
              </a:rPr>
              <a:t>Always </a:t>
            </a:r>
            <a:r>
              <a:rPr dirty="0" sz="3300" spc="195">
                <a:solidFill>
                  <a:srgbClr val="FFFFFF"/>
                </a:solidFill>
                <a:latin typeface="Cambria"/>
                <a:cs typeface="Cambria"/>
              </a:rPr>
              <a:t>verify </a:t>
            </a:r>
            <a:r>
              <a:rPr dirty="0" sz="3300" spc="245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dirty="0" sz="3300" spc="2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25">
                <a:solidFill>
                  <a:srgbClr val="FFFFFF"/>
                </a:solidFill>
                <a:latin typeface="Cambria"/>
                <a:cs typeface="Cambria"/>
              </a:rPr>
              <a:t>sender's</a:t>
            </a:r>
            <a:r>
              <a:rPr dirty="0" sz="3300" spc="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50">
                <a:solidFill>
                  <a:srgbClr val="FFFFFF"/>
                </a:solidFill>
                <a:latin typeface="Cambria"/>
                <a:cs typeface="Cambria"/>
              </a:rPr>
              <a:t>email</a:t>
            </a:r>
            <a:r>
              <a:rPr dirty="0" sz="33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195">
                <a:solidFill>
                  <a:srgbClr val="FFFFFF"/>
                </a:solidFill>
                <a:latin typeface="Cambria"/>
                <a:cs typeface="Cambria"/>
              </a:rPr>
              <a:t>address</a:t>
            </a:r>
            <a:r>
              <a:rPr dirty="0" sz="33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1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dirty="0" sz="3300" spc="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3300" spc="220">
                <a:solidFill>
                  <a:srgbClr val="FFFFFF"/>
                </a:solidFill>
                <a:latin typeface="Cambria"/>
                <a:cs typeface="Cambria"/>
              </a:rPr>
              <a:t>authenticity.</a:t>
            </a:r>
            <a:endParaRPr sz="33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29877" y="955075"/>
            <a:ext cx="7139940" cy="2310130"/>
          </a:xfrm>
          <a:prstGeom prst="rect"/>
        </p:spPr>
        <p:txBody>
          <a:bodyPr wrap="square" lIns="0" tIns="61594" rIns="0" bIns="0" rtlCol="0" vert="horz">
            <a:spAutoFit/>
          </a:bodyPr>
          <a:lstStyle/>
          <a:p>
            <a:pPr marL="12700" marR="5080">
              <a:lnSpc>
                <a:spcPts val="8850"/>
              </a:lnSpc>
              <a:spcBef>
                <a:spcPts val="484"/>
              </a:spcBef>
            </a:pPr>
            <a:r>
              <a:rPr dirty="0" sz="7600" spc="-325" b="0">
                <a:solidFill>
                  <a:srgbClr val="1A1D4C"/>
                </a:solidFill>
                <a:latin typeface="Georgia"/>
                <a:cs typeface="Georgia"/>
              </a:rPr>
              <a:t>I</a:t>
            </a:r>
            <a:r>
              <a:rPr dirty="0" sz="7600" spc="5" b="0">
                <a:solidFill>
                  <a:srgbClr val="1C1F53"/>
                </a:solidFill>
                <a:latin typeface="Georgia"/>
                <a:cs typeface="Georgia"/>
              </a:rPr>
              <a:t>d</a:t>
            </a:r>
            <a:r>
              <a:rPr dirty="0" sz="7600" spc="160" b="0">
                <a:solidFill>
                  <a:srgbClr val="1C1F53"/>
                </a:solidFill>
                <a:latin typeface="Georgia"/>
                <a:cs typeface="Georgia"/>
              </a:rPr>
              <a:t>e</a:t>
            </a:r>
            <a:r>
              <a:rPr dirty="0" sz="7600" spc="50" b="0">
                <a:solidFill>
                  <a:srgbClr val="1A1D4C"/>
                </a:solidFill>
                <a:latin typeface="Georgia"/>
                <a:cs typeface="Georgia"/>
              </a:rPr>
              <a:t>n</a:t>
            </a:r>
            <a:r>
              <a:rPr dirty="0" sz="7600" spc="300" b="0">
                <a:solidFill>
                  <a:srgbClr val="1C1F53"/>
                </a:solidFill>
                <a:latin typeface="Georgia"/>
                <a:cs typeface="Georgia"/>
              </a:rPr>
              <a:t>t</a:t>
            </a:r>
            <a:r>
              <a:rPr dirty="0" sz="7600" spc="125" b="0">
                <a:solidFill>
                  <a:srgbClr val="1C1F53"/>
                </a:solidFill>
                <a:latin typeface="Georgia"/>
                <a:cs typeface="Georgia"/>
              </a:rPr>
              <a:t>i</a:t>
            </a:r>
            <a:r>
              <a:rPr dirty="0" sz="7600" spc="370" b="0">
                <a:solidFill>
                  <a:srgbClr val="1C1F53"/>
                </a:solidFill>
                <a:latin typeface="Georgia"/>
                <a:cs typeface="Georgia"/>
              </a:rPr>
              <a:t>f</a:t>
            </a:r>
            <a:r>
              <a:rPr dirty="0" sz="7600" spc="210" b="0">
                <a:solidFill>
                  <a:srgbClr val="1C1F53"/>
                </a:solidFill>
                <a:latin typeface="Georgia"/>
                <a:cs typeface="Georgia"/>
              </a:rPr>
              <a:t>y</a:t>
            </a:r>
            <a:r>
              <a:rPr dirty="0" sz="7600" spc="125" b="0">
                <a:solidFill>
                  <a:srgbClr val="1C1F53"/>
                </a:solidFill>
                <a:latin typeface="Georgia"/>
                <a:cs typeface="Georgia"/>
              </a:rPr>
              <a:t>i</a:t>
            </a:r>
            <a:r>
              <a:rPr dirty="0" sz="7600" spc="85" b="0">
                <a:solidFill>
                  <a:srgbClr val="1A1D4C"/>
                </a:solidFill>
                <a:latin typeface="Georgia"/>
                <a:cs typeface="Georgia"/>
              </a:rPr>
              <a:t>n</a:t>
            </a:r>
            <a:r>
              <a:rPr dirty="0" sz="7600" spc="10" b="0">
                <a:solidFill>
                  <a:srgbClr val="1C1F53"/>
                </a:solidFill>
                <a:latin typeface="Georgia"/>
                <a:cs typeface="Georgia"/>
              </a:rPr>
              <a:t>g</a:t>
            </a:r>
            <a:r>
              <a:rPr dirty="0" sz="7600" spc="-495" b="0">
                <a:solidFill>
                  <a:srgbClr val="1C1F53"/>
                </a:solidFill>
                <a:latin typeface="Georgia"/>
                <a:cs typeface="Georgia"/>
              </a:rPr>
              <a:t> </a:t>
            </a:r>
            <a:r>
              <a:rPr dirty="0" sz="7600" spc="-560" b="0">
                <a:solidFill>
                  <a:srgbClr val="1A1D4C"/>
                </a:solidFill>
                <a:latin typeface="Georgia"/>
                <a:cs typeface="Georgia"/>
              </a:rPr>
              <a:t>F</a:t>
            </a:r>
            <a:r>
              <a:rPr dirty="0" sz="7600" spc="250" b="0">
                <a:solidFill>
                  <a:srgbClr val="1A1D4C"/>
                </a:solidFill>
                <a:latin typeface="Georgia"/>
                <a:cs typeface="Georgia"/>
              </a:rPr>
              <a:t>a</a:t>
            </a:r>
            <a:r>
              <a:rPr dirty="0" sz="7600" spc="350" b="0">
                <a:solidFill>
                  <a:srgbClr val="1A1D4C"/>
                </a:solidFill>
                <a:latin typeface="Georgia"/>
                <a:cs typeface="Georgia"/>
              </a:rPr>
              <a:t>k</a:t>
            </a:r>
            <a:r>
              <a:rPr dirty="0" sz="7600" spc="110" b="0">
                <a:solidFill>
                  <a:srgbClr val="1A1D4C"/>
                </a:solidFill>
                <a:latin typeface="Georgia"/>
                <a:cs typeface="Georgia"/>
              </a:rPr>
              <a:t>e  </a:t>
            </a:r>
            <a:r>
              <a:rPr dirty="0" sz="7600" spc="25" b="0">
                <a:solidFill>
                  <a:srgbClr val="1C1F53"/>
                </a:solidFill>
                <a:latin typeface="Georgia"/>
                <a:cs typeface="Georgia"/>
              </a:rPr>
              <a:t>Websit</a:t>
            </a:r>
            <a:r>
              <a:rPr dirty="0" sz="7600" spc="25" b="0">
                <a:solidFill>
                  <a:srgbClr val="1A1D4C"/>
                </a:solidFill>
                <a:latin typeface="Georgia"/>
                <a:cs typeface="Georgia"/>
              </a:rPr>
              <a:t>e</a:t>
            </a:r>
            <a:r>
              <a:rPr dirty="0" sz="7600" spc="25" b="0">
                <a:solidFill>
                  <a:srgbClr val="1C1F53"/>
                </a:solidFill>
                <a:latin typeface="Georgia"/>
                <a:cs typeface="Georgia"/>
              </a:rPr>
              <a:t>s</a:t>
            </a:r>
            <a:endParaRPr sz="76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29877" y="4515504"/>
            <a:ext cx="8145145" cy="3827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50" spc="250">
                <a:latin typeface="Cambria"/>
                <a:cs typeface="Cambria"/>
              </a:rPr>
              <a:t>Phishing</a:t>
            </a:r>
            <a:r>
              <a:rPr dirty="0" sz="3250" spc="50">
                <a:latin typeface="Cambria"/>
                <a:cs typeface="Cambria"/>
              </a:rPr>
              <a:t> </a:t>
            </a:r>
            <a:r>
              <a:rPr dirty="0" sz="3250" spc="185">
                <a:latin typeface="Cambria"/>
                <a:cs typeface="Cambria"/>
              </a:rPr>
              <a:t>websites</a:t>
            </a:r>
            <a:r>
              <a:rPr dirty="0" sz="3250" spc="55">
                <a:latin typeface="Cambria"/>
                <a:cs typeface="Cambria"/>
              </a:rPr>
              <a:t> </a:t>
            </a:r>
            <a:r>
              <a:rPr dirty="0" sz="3250" spc="240">
                <a:latin typeface="Cambria"/>
                <a:cs typeface="Cambria"/>
              </a:rPr>
              <a:t>often</a:t>
            </a:r>
            <a:r>
              <a:rPr dirty="0" sz="3250" spc="50">
                <a:latin typeface="Cambria"/>
                <a:cs typeface="Cambria"/>
              </a:rPr>
              <a:t> </a:t>
            </a:r>
            <a:r>
              <a:rPr dirty="0" sz="3250" spc="300">
                <a:latin typeface="Cambria"/>
                <a:cs typeface="Cambria"/>
              </a:rPr>
              <a:t>mimic</a:t>
            </a:r>
            <a:r>
              <a:rPr dirty="0" sz="3250" spc="55">
                <a:latin typeface="Cambria"/>
                <a:cs typeface="Cambria"/>
              </a:rPr>
              <a:t> </a:t>
            </a:r>
            <a:r>
              <a:rPr dirty="0" sz="3250" spc="170">
                <a:latin typeface="Cambria"/>
                <a:cs typeface="Cambria"/>
              </a:rPr>
              <a:t>real</a:t>
            </a:r>
            <a:r>
              <a:rPr dirty="0" sz="3250" spc="50">
                <a:latin typeface="Cambria"/>
                <a:cs typeface="Cambria"/>
              </a:rPr>
              <a:t> </a:t>
            </a:r>
            <a:r>
              <a:rPr dirty="0" sz="3250" spc="225">
                <a:latin typeface="Cambria"/>
                <a:cs typeface="Cambria"/>
              </a:rPr>
              <a:t>ones</a:t>
            </a:r>
            <a:endParaRPr sz="3250">
              <a:latin typeface="Cambria"/>
              <a:cs typeface="Cambria"/>
            </a:endParaRPr>
          </a:p>
          <a:p>
            <a:pPr marL="12700" marR="90170">
              <a:lnSpc>
                <a:spcPct val="166700"/>
              </a:lnSpc>
              <a:spcBef>
                <a:spcPts val="25"/>
              </a:spcBef>
            </a:pPr>
            <a:r>
              <a:rPr dirty="0" sz="3250" spc="210">
                <a:latin typeface="Cambria"/>
                <a:cs typeface="Cambria"/>
              </a:rPr>
              <a:t>but</a:t>
            </a:r>
            <a:r>
              <a:rPr dirty="0" sz="3250" spc="45">
                <a:latin typeface="Cambria"/>
                <a:cs typeface="Cambria"/>
              </a:rPr>
              <a:t> </a:t>
            </a:r>
            <a:r>
              <a:rPr dirty="0" sz="3250" spc="225">
                <a:latin typeface="Cambria"/>
                <a:cs typeface="Cambria"/>
              </a:rPr>
              <a:t>have</a:t>
            </a:r>
            <a:r>
              <a:rPr dirty="0" sz="3250" spc="50">
                <a:latin typeface="Cambria"/>
                <a:cs typeface="Cambria"/>
              </a:rPr>
              <a:t> </a:t>
            </a:r>
            <a:r>
              <a:rPr dirty="0" sz="3250" spc="235">
                <a:latin typeface="Cambria"/>
                <a:cs typeface="Cambria"/>
              </a:rPr>
              <a:t>slight</a:t>
            </a:r>
            <a:r>
              <a:rPr dirty="0" sz="3250" spc="50">
                <a:latin typeface="Cambria"/>
                <a:cs typeface="Cambria"/>
              </a:rPr>
              <a:t> </a:t>
            </a:r>
            <a:r>
              <a:rPr dirty="0" sz="3250" spc="200">
                <a:latin typeface="Cambria"/>
                <a:cs typeface="Cambria"/>
              </a:rPr>
              <a:t>variations</a:t>
            </a:r>
            <a:r>
              <a:rPr dirty="0" sz="3250" spc="50">
                <a:latin typeface="Cambria"/>
                <a:cs typeface="Cambria"/>
              </a:rPr>
              <a:t> </a:t>
            </a:r>
            <a:r>
              <a:rPr dirty="0" sz="3250" spc="225">
                <a:latin typeface="Cambria"/>
                <a:cs typeface="Cambria"/>
              </a:rPr>
              <a:t>in</a:t>
            </a:r>
            <a:r>
              <a:rPr dirty="0" sz="3250" spc="50">
                <a:latin typeface="Cambria"/>
                <a:cs typeface="Cambria"/>
              </a:rPr>
              <a:t> </a:t>
            </a:r>
            <a:r>
              <a:rPr dirty="0" sz="3250" spc="195">
                <a:latin typeface="Cambria"/>
                <a:cs typeface="Cambria"/>
              </a:rPr>
              <a:t>their</a:t>
            </a:r>
            <a:r>
              <a:rPr dirty="0" sz="3250" spc="45">
                <a:latin typeface="Cambria"/>
                <a:cs typeface="Cambria"/>
              </a:rPr>
              <a:t> </a:t>
            </a:r>
            <a:r>
              <a:rPr dirty="0" sz="3250" spc="235">
                <a:latin typeface="Cambria"/>
                <a:cs typeface="Cambria"/>
              </a:rPr>
              <a:t>URLs. </a:t>
            </a:r>
            <a:r>
              <a:rPr dirty="0" sz="3250" spc="-700">
                <a:latin typeface="Cambria"/>
                <a:cs typeface="Cambria"/>
              </a:rPr>
              <a:t> </a:t>
            </a:r>
            <a:r>
              <a:rPr dirty="0" sz="3250" spc="204">
                <a:latin typeface="Cambria"/>
                <a:cs typeface="Cambria"/>
              </a:rPr>
              <a:t>Always</a:t>
            </a:r>
            <a:r>
              <a:rPr dirty="0" sz="3250" spc="50">
                <a:latin typeface="Cambria"/>
                <a:cs typeface="Cambria"/>
              </a:rPr>
              <a:t> </a:t>
            </a:r>
            <a:r>
              <a:rPr dirty="0" sz="3250" spc="220">
                <a:latin typeface="Cambria"/>
                <a:cs typeface="Cambria"/>
              </a:rPr>
              <a:t>check</a:t>
            </a:r>
            <a:r>
              <a:rPr dirty="0" sz="3250" spc="55">
                <a:latin typeface="Cambria"/>
                <a:cs typeface="Cambria"/>
              </a:rPr>
              <a:t> </a:t>
            </a:r>
            <a:r>
              <a:rPr dirty="0" sz="3250" spc="204">
                <a:latin typeface="Cambria"/>
                <a:cs typeface="Cambria"/>
              </a:rPr>
              <a:t>for</a:t>
            </a:r>
            <a:r>
              <a:rPr dirty="0" sz="3250" spc="55">
                <a:latin typeface="Cambria"/>
                <a:cs typeface="Cambria"/>
              </a:rPr>
              <a:t> </a:t>
            </a:r>
            <a:r>
              <a:rPr dirty="0" sz="3250" spc="335">
                <a:latin typeface="Cambria"/>
                <a:cs typeface="Cambria"/>
              </a:rPr>
              <a:t>HTTPS</a:t>
            </a:r>
            <a:r>
              <a:rPr dirty="0" sz="3250" spc="55">
                <a:latin typeface="Cambria"/>
                <a:cs typeface="Cambria"/>
              </a:rPr>
              <a:t> </a:t>
            </a:r>
            <a:r>
              <a:rPr dirty="0" sz="3250" spc="225">
                <a:latin typeface="Cambria"/>
                <a:cs typeface="Cambria"/>
              </a:rPr>
              <a:t>in</a:t>
            </a:r>
            <a:r>
              <a:rPr dirty="0" sz="3250" spc="55">
                <a:latin typeface="Cambria"/>
                <a:cs typeface="Cambria"/>
              </a:rPr>
              <a:t> </a:t>
            </a:r>
            <a:r>
              <a:rPr dirty="0" sz="3250" spc="235">
                <a:latin typeface="Cambria"/>
                <a:cs typeface="Cambria"/>
              </a:rPr>
              <a:t>the</a:t>
            </a:r>
            <a:r>
              <a:rPr dirty="0" sz="3250" spc="55">
                <a:latin typeface="Cambria"/>
                <a:cs typeface="Cambria"/>
              </a:rPr>
              <a:t> </a:t>
            </a:r>
            <a:r>
              <a:rPr dirty="0" sz="3250" spc="275">
                <a:latin typeface="Cambria"/>
                <a:cs typeface="Cambria"/>
              </a:rPr>
              <a:t>URL</a:t>
            </a:r>
            <a:r>
              <a:rPr dirty="0" sz="3250" spc="55">
                <a:latin typeface="Cambria"/>
                <a:cs typeface="Cambria"/>
              </a:rPr>
              <a:t> </a:t>
            </a:r>
            <a:r>
              <a:rPr dirty="0" sz="3250" spc="245">
                <a:latin typeface="Cambria"/>
                <a:cs typeface="Cambria"/>
              </a:rPr>
              <a:t>and </a:t>
            </a:r>
            <a:r>
              <a:rPr dirty="0" sz="3250" spc="-705">
                <a:latin typeface="Cambria"/>
                <a:cs typeface="Cambria"/>
              </a:rPr>
              <a:t> </a:t>
            </a:r>
            <a:r>
              <a:rPr dirty="0" sz="3250" spc="195">
                <a:latin typeface="Cambria"/>
                <a:cs typeface="Cambria"/>
              </a:rPr>
              <a:t>look </a:t>
            </a:r>
            <a:r>
              <a:rPr dirty="0" sz="3250" spc="204">
                <a:latin typeface="Cambria"/>
                <a:cs typeface="Cambria"/>
              </a:rPr>
              <a:t>for </a:t>
            </a:r>
            <a:r>
              <a:rPr dirty="0" sz="3250" spc="240">
                <a:latin typeface="Cambria"/>
                <a:cs typeface="Cambria"/>
              </a:rPr>
              <a:t>signs </a:t>
            </a:r>
            <a:r>
              <a:rPr dirty="0" sz="3250" spc="250">
                <a:latin typeface="Cambria"/>
                <a:cs typeface="Cambria"/>
              </a:rPr>
              <a:t>of legitimacy, such </a:t>
            </a:r>
            <a:r>
              <a:rPr dirty="0" sz="3250" spc="220">
                <a:latin typeface="Cambria"/>
                <a:cs typeface="Cambria"/>
              </a:rPr>
              <a:t>as </a:t>
            </a:r>
            <a:r>
              <a:rPr dirty="0" sz="3250" spc="225">
                <a:latin typeface="Cambria"/>
                <a:cs typeface="Cambria"/>
              </a:rPr>
              <a:t> </a:t>
            </a:r>
            <a:r>
              <a:rPr dirty="0" sz="3250" spc="229">
                <a:latin typeface="Cambria"/>
                <a:cs typeface="Cambria"/>
              </a:rPr>
              <a:t>contact</a:t>
            </a:r>
            <a:r>
              <a:rPr dirty="0" sz="3250" spc="45">
                <a:latin typeface="Cambria"/>
                <a:cs typeface="Cambria"/>
              </a:rPr>
              <a:t> </a:t>
            </a:r>
            <a:r>
              <a:rPr dirty="0" sz="3250" spc="240">
                <a:latin typeface="Cambria"/>
                <a:cs typeface="Cambria"/>
              </a:rPr>
              <a:t>information</a:t>
            </a:r>
            <a:r>
              <a:rPr dirty="0" sz="3250" spc="45">
                <a:latin typeface="Cambria"/>
                <a:cs typeface="Cambria"/>
              </a:rPr>
              <a:t> </a:t>
            </a:r>
            <a:r>
              <a:rPr dirty="0" sz="3250" spc="245">
                <a:latin typeface="Cambria"/>
                <a:cs typeface="Cambria"/>
              </a:rPr>
              <a:t>and</a:t>
            </a:r>
            <a:r>
              <a:rPr dirty="0" sz="3250" spc="45">
                <a:latin typeface="Cambria"/>
                <a:cs typeface="Cambria"/>
              </a:rPr>
              <a:t> </a:t>
            </a:r>
            <a:r>
              <a:rPr dirty="0" sz="3250" spc="180">
                <a:latin typeface="Cambria"/>
                <a:cs typeface="Cambria"/>
              </a:rPr>
              <a:t>clear</a:t>
            </a:r>
            <a:r>
              <a:rPr dirty="0" sz="3250" spc="45">
                <a:latin typeface="Cambria"/>
                <a:cs typeface="Cambria"/>
              </a:rPr>
              <a:t> </a:t>
            </a:r>
            <a:r>
              <a:rPr dirty="0" sz="3250" spc="215">
                <a:latin typeface="Cambria"/>
                <a:cs typeface="Cambria"/>
              </a:rPr>
              <a:t>branding.</a:t>
            </a:r>
            <a:endParaRPr sz="32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4074" y="1082097"/>
            <a:ext cx="8083550" cy="2252980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85"/>
              </a:spcBef>
            </a:pPr>
            <a:r>
              <a:rPr dirty="0" sz="7300" spc="280">
                <a:latin typeface="Times New Roman"/>
                <a:cs typeface="Times New Roman"/>
              </a:rPr>
              <a:t>Social</a:t>
            </a:r>
            <a:r>
              <a:rPr dirty="0" sz="7300" spc="-195">
                <a:latin typeface="Times New Roman"/>
                <a:cs typeface="Times New Roman"/>
              </a:rPr>
              <a:t> </a:t>
            </a:r>
            <a:r>
              <a:rPr dirty="0" sz="7300" spc="290">
                <a:latin typeface="Times New Roman"/>
                <a:cs typeface="Times New Roman"/>
              </a:rPr>
              <a:t>Engineering </a:t>
            </a:r>
            <a:r>
              <a:rPr dirty="0" sz="7300" spc="-1810">
                <a:latin typeface="Times New Roman"/>
                <a:cs typeface="Times New Roman"/>
              </a:rPr>
              <a:t> </a:t>
            </a:r>
            <a:r>
              <a:rPr dirty="0" sz="7300" spc="229">
                <a:latin typeface="Times New Roman"/>
                <a:cs typeface="Times New Roman"/>
              </a:rPr>
              <a:t>Tactics</a:t>
            </a:r>
            <a:endParaRPr sz="7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397" y="4400055"/>
            <a:ext cx="8576945" cy="42449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51200"/>
              </a:lnSpc>
              <a:spcBef>
                <a:spcPts val="110"/>
              </a:spcBef>
            </a:pPr>
            <a:r>
              <a:rPr dirty="0" sz="3050" spc="195">
                <a:latin typeface="Cambria"/>
                <a:cs typeface="Cambria"/>
              </a:rPr>
              <a:t>Attackers </a:t>
            </a:r>
            <a:r>
              <a:rPr dirty="0" sz="3050" spc="235">
                <a:latin typeface="Cambria"/>
                <a:cs typeface="Cambria"/>
              </a:rPr>
              <a:t>often </a:t>
            </a:r>
            <a:r>
              <a:rPr dirty="0" sz="3050" spc="210">
                <a:latin typeface="Cambria"/>
                <a:cs typeface="Cambria"/>
              </a:rPr>
              <a:t>use </a:t>
            </a:r>
            <a:r>
              <a:rPr dirty="0" sz="3050" spc="220">
                <a:latin typeface="Cambria"/>
                <a:cs typeface="Cambria"/>
              </a:rPr>
              <a:t>social </a:t>
            </a:r>
            <a:r>
              <a:rPr dirty="0" sz="3050" spc="250">
                <a:latin typeface="Cambria"/>
                <a:cs typeface="Cambria"/>
              </a:rPr>
              <a:t>engineering </a:t>
            </a:r>
            <a:r>
              <a:rPr dirty="0" sz="3050" spc="254">
                <a:latin typeface="Cambria"/>
                <a:cs typeface="Cambria"/>
              </a:rPr>
              <a:t> </a:t>
            </a:r>
            <a:r>
              <a:rPr dirty="0" sz="3050" spc="220">
                <a:latin typeface="Cambria"/>
                <a:cs typeface="Cambria"/>
              </a:rPr>
              <a:t>techniques </a:t>
            </a:r>
            <a:r>
              <a:rPr dirty="0" sz="3050" spc="210">
                <a:latin typeface="Cambria"/>
                <a:cs typeface="Cambria"/>
              </a:rPr>
              <a:t>to </a:t>
            </a:r>
            <a:r>
              <a:rPr dirty="0" sz="3050" spc="240">
                <a:latin typeface="Cambria"/>
                <a:cs typeface="Cambria"/>
              </a:rPr>
              <a:t>manipulate </a:t>
            </a:r>
            <a:r>
              <a:rPr dirty="0" sz="3050" spc="200">
                <a:latin typeface="Cambria"/>
                <a:cs typeface="Cambria"/>
              </a:rPr>
              <a:t>individuals </a:t>
            </a:r>
            <a:r>
              <a:rPr dirty="0" sz="3050" spc="220">
                <a:latin typeface="Cambria"/>
                <a:cs typeface="Cambria"/>
              </a:rPr>
              <a:t>into </a:t>
            </a:r>
            <a:r>
              <a:rPr dirty="0" sz="3050" spc="225">
                <a:latin typeface="Cambria"/>
                <a:cs typeface="Cambria"/>
              </a:rPr>
              <a:t> </a:t>
            </a:r>
            <a:r>
              <a:rPr dirty="0" sz="3050" spc="229">
                <a:latin typeface="Cambria"/>
                <a:cs typeface="Cambria"/>
              </a:rPr>
              <a:t>divulging information. </a:t>
            </a:r>
            <a:r>
              <a:rPr dirty="0" sz="3050" spc="185">
                <a:latin typeface="Cambria"/>
                <a:cs typeface="Cambria"/>
              </a:rPr>
              <a:t>Be </a:t>
            </a:r>
            <a:r>
              <a:rPr dirty="0" sz="3050" spc="215">
                <a:latin typeface="Cambria"/>
                <a:cs typeface="Cambria"/>
              </a:rPr>
              <a:t>cautious </a:t>
            </a:r>
            <a:r>
              <a:rPr dirty="0" sz="3050" spc="250">
                <a:latin typeface="Cambria"/>
                <a:cs typeface="Cambria"/>
              </a:rPr>
              <a:t>of </a:t>
            </a:r>
            <a:r>
              <a:rPr dirty="0" sz="3050" spc="254">
                <a:latin typeface="Cambria"/>
                <a:cs typeface="Cambria"/>
              </a:rPr>
              <a:t> </a:t>
            </a:r>
            <a:r>
              <a:rPr dirty="0" sz="3050" spc="204">
                <a:latin typeface="Cambria"/>
                <a:cs typeface="Cambria"/>
              </a:rPr>
              <a:t>unsolicited</a:t>
            </a:r>
            <a:r>
              <a:rPr dirty="0" sz="3050" spc="60">
                <a:latin typeface="Cambria"/>
                <a:cs typeface="Cambria"/>
              </a:rPr>
              <a:t> </a:t>
            </a:r>
            <a:r>
              <a:rPr dirty="0" sz="3050" spc="190">
                <a:latin typeface="Cambria"/>
                <a:cs typeface="Cambria"/>
              </a:rPr>
              <a:t>requests</a:t>
            </a:r>
            <a:r>
              <a:rPr dirty="0" sz="3050" spc="60">
                <a:latin typeface="Cambria"/>
                <a:cs typeface="Cambria"/>
              </a:rPr>
              <a:t> </a:t>
            </a:r>
            <a:r>
              <a:rPr dirty="0" sz="3050" spc="204">
                <a:latin typeface="Cambria"/>
                <a:cs typeface="Cambria"/>
              </a:rPr>
              <a:t>for</a:t>
            </a:r>
            <a:r>
              <a:rPr dirty="0" sz="3050" spc="60">
                <a:latin typeface="Cambria"/>
                <a:cs typeface="Cambria"/>
              </a:rPr>
              <a:t> </a:t>
            </a:r>
            <a:r>
              <a:rPr dirty="0" sz="3050" spc="195">
                <a:latin typeface="Cambria"/>
                <a:cs typeface="Cambria"/>
              </a:rPr>
              <a:t>sensitive</a:t>
            </a:r>
            <a:r>
              <a:rPr dirty="0" sz="3050" spc="60">
                <a:latin typeface="Cambria"/>
                <a:cs typeface="Cambria"/>
              </a:rPr>
              <a:t> </a:t>
            </a:r>
            <a:r>
              <a:rPr dirty="0" sz="3050" spc="215">
                <a:latin typeface="Cambria"/>
                <a:cs typeface="Cambria"/>
              </a:rPr>
              <a:t>data</a:t>
            </a:r>
            <a:r>
              <a:rPr dirty="0" sz="3050" spc="60">
                <a:latin typeface="Cambria"/>
                <a:cs typeface="Cambria"/>
              </a:rPr>
              <a:t> </a:t>
            </a:r>
            <a:r>
              <a:rPr dirty="0" sz="3050" spc="245">
                <a:latin typeface="Cambria"/>
                <a:cs typeface="Cambria"/>
              </a:rPr>
              <a:t>and</a:t>
            </a:r>
            <a:r>
              <a:rPr dirty="0" sz="3050" spc="60">
                <a:latin typeface="Cambria"/>
                <a:cs typeface="Cambria"/>
              </a:rPr>
              <a:t> </a:t>
            </a:r>
            <a:r>
              <a:rPr dirty="0" sz="3050" spc="170">
                <a:latin typeface="Cambria"/>
                <a:cs typeface="Cambria"/>
              </a:rPr>
              <a:t>be </a:t>
            </a:r>
            <a:r>
              <a:rPr dirty="0" sz="3050" spc="-660">
                <a:latin typeface="Cambria"/>
                <a:cs typeface="Cambria"/>
              </a:rPr>
              <a:t> </a:t>
            </a:r>
            <a:r>
              <a:rPr dirty="0" sz="3050" spc="190">
                <a:latin typeface="Cambria"/>
                <a:cs typeface="Cambria"/>
              </a:rPr>
              <a:t>aware </a:t>
            </a:r>
            <a:r>
              <a:rPr dirty="0" sz="3050" spc="250">
                <a:latin typeface="Cambria"/>
                <a:cs typeface="Cambria"/>
              </a:rPr>
              <a:t>of </a:t>
            </a:r>
            <a:r>
              <a:rPr dirty="0" sz="3050" spc="235">
                <a:latin typeface="Cambria"/>
                <a:cs typeface="Cambria"/>
              </a:rPr>
              <a:t>the </a:t>
            </a:r>
            <a:r>
              <a:rPr dirty="0" sz="3050" spc="185">
                <a:latin typeface="Cambria"/>
                <a:cs typeface="Cambria"/>
              </a:rPr>
              <a:t>pressure </a:t>
            </a:r>
            <a:r>
              <a:rPr dirty="0" sz="3050" spc="204">
                <a:latin typeface="Cambria"/>
                <a:cs typeface="Cambria"/>
              </a:rPr>
              <a:t>tactics </a:t>
            </a:r>
            <a:r>
              <a:rPr dirty="0" sz="3050" spc="210">
                <a:latin typeface="Cambria"/>
                <a:cs typeface="Cambria"/>
              </a:rPr>
              <a:t>used to </a:t>
            </a:r>
            <a:r>
              <a:rPr dirty="0" sz="3050" spc="185">
                <a:latin typeface="Cambria"/>
                <a:cs typeface="Cambria"/>
              </a:rPr>
              <a:t>create </a:t>
            </a:r>
            <a:r>
              <a:rPr dirty="0" sz="3050" spc="190">
                <a:latin typeface="Cambria"/>
                <a:cs typeface="Cambria"/>
              </a:rPr>
              <a:t> </a:t>
            </a:r>
            <a:r>
              <a:rPr dirty="0" sz="3050" spc="215">
                <a:latin typeface="Cambria"/>
                <a:cs typeface="Cambria"/>
              </a:rPr>
              <a:t>urgency.</a:t>
            </a:r>
            <a:endParaRPr sz="305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292" y="1001"/>
            <a:ext cx="8972537" cy="102859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4650" y="1195978"/>
            <a:ext cx="6985634" cy="1845945"/>
          </a:xfrm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 marR="5080">
              <a:lnSpc>
                <a:spcPts val="7130"/>
              </a:lnSpc>
              <a:spcBef>
                <a:spcPts val="270"/>
              </a:spcBef>
            </a:pPr>
            <a:r>
              <a:rPr dirty="0" sz="6000" spc="100"/>
              <a:t>Protecting</a:t>
            </a:r>
            <a:r>
              <a:rPr dirty="0" sz="6000" spc="-190"/>
              <a:t> </a:t>
            </a:r>
            <a:r>
              <a:rPr dirty="0" sz="6000" spc="85"/>
              <a:t>Personal </a:t>
            </a:r>
            <a:r>
              <a:rPr dirty="0" sz="6000" spc="-1485"/>
              <a:t> </a:t>
            </a:r>
            <a:r>
              <a:rPr dirty="0" sz="6000" spc="35"/>
              <a:t>Information</a:t>
            </a:r>
            <a:endParaRPr sz="6000"/>
          </a:p>
        </p:txBody>
      </p:sp>
      <p:sp>
        <p:nvSpPr>
          <p:cNvPr id="6" name="object 6"/>
          <p:cNvSpPr txBox="1"/>
          <p:nvPr/>
        </p:nvSpPr>
        <p:spPr>
          <a:xfrm>
            <a:off x="288344" y="3907567"/>
            <a:ext cx="8027034" cy="394017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45"/>
              </a:spcBef>
            </a:pPr>
            <a:r>
              <a:rPr dirty="0" sz="3400" spc="235">
                <a:latin typeface="Cambria"/>
                <a:cs typeface="Cambria"/>
              </a:rPr>
              <a:t>Always </a:t>
            </a:r>
            <a:r>
              <a:rPr dirty="0" sz="3400" spc="250">
                <a:latin typeface="Cambria"/>
                <a:cs typeface="Cambria"/>
              </a:rPr>
              <a:t>safeguard </a:t>
            </a:r>
            <a:r>
              <a:rPr dirty="0" sz="3400" spc="225">
                <a:latin typeface="Cambria"/>
                <a:cs typeface="Cambria"/>
              </a:rPr>
              <a:t>your </a:t>
            </a:r>
            <a:r>
              <a:rPr dirty="0" sz="3400" spc="254">
                <a:latin typeface="Cambria"/>
                <a:cs typeface="Cambria"/>
              </a:rPr>
              <a:t>personal </a:t>
            </a:r>
            <a:r>
              <a:rPr dirty="0" sz="3400" spc="260">
                <a:latin typeface="Cambria"/>
                <a:cs typeface="Cambria"/>
              </a:rPr>
              <a:t> </a:t>
            </a:r>
            <a:r>
              <a:rPr dirty="0" sz="3400" spc="285">
                <a:latin typeface="Cambria"/>
                <a:cs typeface="Cambria"/>
              </a:rPr>
              <a:t>information. </a:t>
            </a:r>
            <a:r>
              <a:rPr dirty="0" sz="3400" spc="220">
                <a:latin typeface="Cambria"/>
                <a:cs typeface="Cambria"/>
              </a:rPr>
              <a:t>Avoid </a:t>
            </a:r>
            <a:r>
              <a:rPr dirty="0" sz="3400" spc="265">
                <a:latin typeface="Cambria"/>
                <a:cs typeface="Cambria"/>
              </a:rPr>
              <a:t>sharing </a:t>
            </a:r>
            <a:r>
              <a:rPr dirty="0" sz="3400" spc="220">
                <a:latin typeface="Cambria"/>
                <a:cs typeface="Cambria"/>
              </a:rPr>
              <a:t>sensitive </a:t>
            </a:r>
            <a:r>
              <a:rPr dirty="0" sz="3400" spc="225">
                <a:latin typeface="Cambria"/>
                <a:cs typeface="Cambria"/>
              </a:rPr>
              <a:t> </a:t>
            </a:r>
            <a:r>
              <a:rPr dirty="0" sz="3400" spc="240">
                <a:latin typeface="Cambria"/>
                <a:cs typeface="Cambria"/>
              </a:rPr>
              <a:t>data</a:t>
            </a:r>
            <a:r>
              <a:rPr dirty="0" sz="3400" spc="60">
                <a:latin typeface="Cambria"/>
                <a:cs typeface="Cambria"/>
              </a:rPr>
              <a:t> </a:t>
            </a:r>
            <a:r>
              <a:rPr dirty="0" sz="3400" spc="280">
                <a:latin typeface="Cambria"/>
                <a:cs typeface="Cambria"/>
              </a:rPr>
              <a:t>through</a:t>
            </a:r>
            <a:r>
              <a:rPr dirty="0" sz="3400" spc="60">
                <a:latin typeface="Cambria"/>
                <a:cs typeface="Cambria"/>
              </a:rPr>
              <a:t> </a:t>
            </a:r>
            <a:r>
              <a:rPr dirty="0" sz="3400" spc="235">
                <a:latin typeface="Cambria"/>
                <a:cs typeface="Cambria"/>
              </a:rPr>
              <a:t>unsecured</a:t>
            </a:r>
            <a:r>
              <a:rPr dirty="0" sz="3400" spc="65">
                <a:latin typeface="Cambria"/>
                <a:cs typeface="Cambria"/>
              </a:rPr>
              <a:t> </a:t>
            </a:r>
            <a:r>
              <a:rPr dirty="0" sz="3400" spc="270">
                <a:latin typeface="Cambria"/>
                <a:cs typeface="Cambria"/>
              </a:rPr>
              <a:t>channels</a:t>
            </a:r>
            <a:r>
              <a:rPr dirty="0" sz="3400" spc="60">
                <a:latin typeface="Cambria"/>
                <a:cs typeface="Cambria"/>
              </a:rPr>
              <a:t> </a:t>
            </a:r>
            <a:r>
              <a:rPr dirty="0" sz="3400" spc="275">
                <a:latin typeface="Cambria"/>
                <a:cs typeface="Cambria"/>
              </a:rPr>
              <a:t>and </a:t>
            </a:r>
            <a:r>
              <a:rPr dirty="0" sz="3400" spc="-735">
                <a:latin typeface="Cambria"/>
                <a:cs typeface="Cambria"/>
              </a:rPr>
              <a:t> </a:t>
            </a:r>
            <a:r>
              <a:rPr dirty="0" sz="3400" spc="195">
                <a:latin typeface="Cambria"/>
                <a:cs typeface="Cambria"/>
              </a:rPr>
              <a:t>be</a:t>
            </a:r>
            <a:r>
              <a:rPr dirty="0" sz="3400" spc="55">
                <a:latin typeface="Cambria"/>
                <a:cs typeface="Cambria"/>
              </a:rPr>
              <a:t> </a:t>
            </a:r>
            <a:r>
              <a:rPr dirty="0" sz="3400" spc="220">
                <a:latin typeface="Cambria"/>
                <a:cs typeface="Cambria"/>
              </a:rPr>
              <a:t>wary</a:t>
            </a:r>
            <a:r>
              <a:rPr dirty="0" sz="3400" spc="55">
                <a:latin typeface="Cambria"/>
                <a:cs typeface="Cambria"/>
              </a:rPr>
              <a:t> </a:t>
            </a:r>
            <a:r>
              <a:rPr dirty="0" sz="3400" spc="280">
                <a:latin typeface="Cambria"/>
                <a:cs typeface="Cambria"/>
              </a:rPr>
              <a:t>of</a:t>
            </a:r>
            <a:r>
              <a:rPr dirty="0" sz="3400" spc="55">
                <a:latin typeface="Cambria"/>
                <a:cs typeface="Cambria"/>
              </a:rPr>
              <a:t> </a:t>
            </a:r>
            <a:r>
              <a:rPr dirty="0" sz="3400" spc="265">
                <a:latin typeface="Cambria"/>
                <a:cs typeface="Cambria"/>
              </a:rPr>
              <a:t>sharing</a:t>
            </a:r>
            <a:r>
              <a:rPr dirty="0" sz="3400" spc="60">
                <a:latin typeface="Cambria"/>
                <a:cs typeface="Cambria"/>
              </a:rPr>
              <a:t> </a:t>
            </a:r>
            <a:r>
              <a:rPr dirty="0" sz="3400" spc="235">
                <a:latin typeface="Cambria"/>
                <a:cs typeface="Cambria"/>
              </a:rPr>
              <a:t>too</a:t>
            </a:r>
            <a:r>
              <a:rPr dirty="0" sz="3400" spc="55">
                <a:latin typeface="Cambria"/>
                <a:cs typeface="Cambria"/>
              </a:rPr>
              <a:t> </a:t>
            </a:r>
            <a:r>
              <a:rPr dirty="0" sz="3400" spc="355">
                <a:latin typeface="Cambria"/>
                <a:cs typeface="Cambria"/>
              </a:rPr>
              <a:t>much</a:t>
            </a:r>
            <a:r>
              <a:rPr dirty="0" sz="3400" spc="55">
                <a:latin typeface="Cambria"/>
                <a:cs typeface="Cambria"/>
              </a:rPr>
              <a:t> </a:t>
            </a:r>
            <a:r>
              <a:rPr dirty="0" sz="3400" spc="290">
                <a:latin typeface="Cambria"/>
                <a:cs typeface="Cambria"/>
              </a:rPr>
              <a:t>on</a:t>
            </a:r>
            <a:r>
              <a:rPr dirty="0" sz="3400" spc="60">
                <a:latin typeface="Cambria"/>
                <a:cs typeface="Cambria"/>
              </a:rPr>
              <a:t> </a:t>
            </a:r>
            <a:r>
              <a:rPr dirty="0" sz="3400" spc="220">
                <a:latin typeface="Cambria"/>
                <a:cs typeface="Cambria"/>
              </a:rPr>
              <a:t>social </a:t>
            </a:r>
            <a:r>
              <a:rPr dirty="0" sz="3400" spc="-735">
                <a:latin typeface="Cambria"/>
                <a:cs typeface="Cambria"/>
              </a:rPr>
              <a:t> </a:t>
            </a:r>
            <a:r>
              <a:rPr dirty="0" sz="3400" spc="305">
                <a:latin typeface="Cambria"/>
                <a:cs typeface="Cambria"/>
              </a:rPr>
              <a:t>media, </a:t>
            </a:r>
            <a:r>
              <a:rPr dirty="0" sz="3400" spc="245">
                <a:latin typeface="Cambria"/>
                <a:cs typeface="Cambria"/>
              </a:rPr>
              <a:t>as </a:t>
            </a:r>
            <a:r>
              <a:rPr dirty="0" sz="3400" spc="220">
                <a:latin typeface="Cambria"/>
                <a:cs typeface="Cambria"/>
              </a:rPr>
              <a:t>attackers </a:t>
            </a:r>
            <a:r>
              <a:rPr dirty="0" sz="3400" spc="280">
                <a:latin typeface="Cambria"/>
                <a:cs typeface="Cambria"/>
              </a:rPr>
              <a:t>can </a:t>
            </a:r>
            <a:r>
              <a:rPr dirty="0" sz="3400" spc="235">
                <a:latin typeface="Cambria"/>
                <a:cs typeface="Cambria"/>
              </a:rPr>
              <a:t>use </a:t>
            </a:r>
            <a:r>
              <a:rPr dirty="0" sz="3400" spc="250">
                <a:latin typeface="Cambria"/>
                <a:cs typeface="Cambria"/>
              </a:rPr>
              <a:t>this </a:t>
            </a:r>
            <a:r>
              <a:rPr dirty="0" sz="3400" spc="254">
                <a:latin typeface="Cambria"/>
                <a:cs typeface="Cambria"/>
              </a:rPr>
              <a:t> </a:t>
            </a:r>
            <a:r>
              <a:rPr dirty="0" sz="3400" spc="270">
                <a:latin typeface="Cambria"/>
                <a:cs typeface="Cambria"/>
              </a:rPr>
              <a:t>information</a:t>
            </a:r>
            <a:r>
              <a:rPr dirty="0" sz="3400" spc="55">
                <a:latin typeface="Cambria"/>
                <a:cs typeface="Cambria"/>
              </a:rPr>
              <a:t> </a:t>
            </a:r>
            <a:r>
              <a:rPr dirty="0" sz="3400" spc="229">
                <a:latin typeface="Cambria"/>
                <a:cs typeface="Cambria"/>
              </a:rPr>
              <a:t>for</a:t>
            </a:r>
            <a:r>
              <a:rPr dirty="0" sz="3400" spc="60">
                <a:latin typeface="Cambria"/>
                <a:cs typeface="Cambria"/>
              </a:rPr>
              <a:t> </a:t>
            </a:r>
            <a:r>
              <a:rPr dirty="0" sz="3400" spc="280">
                <a:latin typeface="Cambria"/>
                <a:cs typeface="Cambria"/>
              </a:rPr>
              <a:t>phishing</a:t>
            </a:r>
            <a:r>
              <a:rPr dirty="0" sz="3400" spc="55">
                <a:latin typeface="Cambria"/>
                <a:cs typeface="Cambria"/>
              </a:rPr>
              <a:t> </a:t>
            </a:r>
            <a:r>
              <a:rPr dirty="0" sz="3400" spc="260">
                <a:latin typeface="Cambria"/>
                <a:cs typeface="Cambria"/>
              </a:rPr>
              <a:t>attempts.</a:t>
            </a:r>
            <a:endParaRPr sz="3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6133" y="824985"/>
            <a:ext cx="5948045" cy="2156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0"/>
              </a:spcBef>
            </a:pPr>
            <a:r>
              <a:rPr dirty="0" sz="6950" spc="-155"/>
              <a:t>Using</a:t>
            </a:r>
            <a:r>
              <a:rPr dirty="0" sz="6950" spc="-170"/>
              <a:t> </a:t>
            </a:r>
            <a:r>
              <a:rPr dirty="0" sz="6950" spc="70"/>
              <a:t>Security</a:t>
            </a:r>
            <a:endParaRPr sz="6950"/>
          </a:p>
          <a:p>
            <a:pPr algn="r" marR="5080">
              <a:lnSpc>
                <a:spcPct val="100000"/>
              </a:lnSpc>
              <a:spcBef>
                <a:spcPts val="60"/>
              </a:spcBef>
            </a:pPr>
            <a:r>
              <a:rPr dirty="0" sz="6950" spc="5"/>
              <a:t>Software</a:t>
            </a:r>
            <a:endParaRPr sz="6950"/>
          </a:p>
        </p:txBody>
      </p:sp>
      <p:sp>
        <p:nvSpPr>
          <p:cNvPr id="4" name="object 4"/>
          <p:cNvSpPr txBox="1"/>
          <p:nvPr/>
        </p:nvSpPr>
        <p:spPr>
          <a:xfrm>
            <a:off x="365621" y="3887679"/>
            <a:ext cx="7976870" cy="49879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65"/>
              </a:spcBef>
            </a:pPr>
            <a:r>
              <a:rPr dirty="0" sz="4000" spc="265">
                <a:latin typeface="Cambria"/>
                <a:cs typeface="Cambria"/>
              </a:rPr>
              <a:t>Invest </a:t>
            </a:r>
            <a:r>
              <a:rPr dirty="0" sz="4000" spc="275">
                <a:latin typeface="Cambria"/>
                <a:cs typeface="Cambria"/>
              </a:rPr>
              <a:t>in </a:t>
            </a:r>
            <a:r>
              <a:rPr dirty="0" sz="4000" spc="200">
                <a:latin typeface="Cambria"/>
                <a:cs typeface="Cambria"/>
              </a:rPr>
              <a:t>reliable </a:t>
            </a:r>
            <a:r>
              <a:rPr dirty="0" sz="4000" spc="250">
                <a:latin typeface="Cambria"/>
                <a:cs typeface="Cambria"/>
              </a:rPr>
              <a:t>security </a:t>
            </a:r>
            <a:r>
              <a:rPr dirty="0" sz="4000" spc="254">
                <a:latin typeface="Cambria"/>
                <a:cs typeface="Cambria"/>
              </a:rPr>
              <a:t> </a:t>
            </a:r>
            <a:r>
              <a:rPr dirty="0" sz="4000" spc="265">
                <a:latin typeface="Cambria"/>
                <a:cs typeface="Cambria"/>
              </a:rPr>
              <a:t>software </a:t>
            </a:r>
            <a:r>
              <a:rPr dirty="0" sz="4000" spc="295">
                <a:latin typeface="Cambria"/>
                <a:cs typeface="Cambria"/>
              </a:rPr>
              <a:t>that </a:t>
            </a:r>
            <a:r>
              <a:rPr dirty="0" sz="4000" spc="250">
                <a:latin typeface="Cambria"/>
                <a:cs typeface="Cambria"/>
              </a:rPr>
              <a:t>includes </a:t>
            </a:r>
            <a:r>
              <a:rPr dirty="0" sz="4000" spc="245">
                <a:latin typeface="Cambria"/>
                <a:cs typeface="Cambria"/>
              </a:rPr>
              <a:t>features </a:t>
            </a:r>
            <a:r>
              <a:rPr dirty="0" sz="4000" spc="250">
                <a:latin typeface="Cambria"/>
                <a:cs typeface="Cambria"/>
              </a:rPr>
              <a:t> </a:t>
            </a:r>
            <a:r>
              <a:rPr dirty="0" sz="4000" spc="254">
                <a:latin typeface="Cambria"/>
                <a:cs typeface="Cambria"/>
              </a:rPr>
              <a:t>to </a:t>
            </a:r>
            <a:r>
              <a:rPr dirty="0" sz="4000" spc="235">
                <a:latin typeface="Cambria"/>
                <a:cs typeface="Cambria"/>
              </a:rPr>
              <a:t>detect </a:t>
            </a:r>
            <a:r>
              <a:rPr dirty="0" sz="4000" spc="290">
                <a:latin typeface="Cambria"/>
                <a:cs typeface="Cambria"/>
              </a:rPr>
              <a:t>and </a:t>
            </a:r>
            <a:r>
              <a:rPr dirty="0" sz="4000" spc="229">
                <a:latin typeface="Cambria"/>
                <a:cs typeface="Cambria"/>
              </a:rPr>
              <a:t>block </a:t>
            </a:r>
            <a:r>
              <a:rPr dirty="0" sz="4000" spc="300">
                <a:latin typeface="Cambria"/>
                <a:cs typeface="Cambria"/>
              </a:rPr>
              <a:t>phishing </a:t>
            </a:r>
            <a:r>
              <a:rPr dirty="0" sz="4000" spc="305">
                <a:latin typeface="Cambria"/>
                <a:cs typeface="Cambria"/>
              </a:rPr>
              <a:t> </a:t>
            </a:r>
            <a:r>
              <a:rPr dirty="0" sz="4000" spc="280">
                <a:latin typeface="Cambria"/>
                <a:cs typeface="Cambria"/>
              </a:rPr>
              <a:t>attempts.</a:t>
            </a:r>
            <a:r>
              <a:rPr dirty="0" sz="4000" spc="45">
                <a:latin typeface="Cambria"/>
                <a:cs typeface="Cambria"/>
              </a:rPr>
              <a:t> </a:t>
            </a:r>
            <a:r>
              <a:rPr dirty="0" sz="4000" spc="250">
                <a:latin typeface="Cambria"/>
                <a:cs typeface="Cambria"/>
              </a:rPr>
              <a:t>Regularly</a:t>
            </a:r>
            <a:r>
              <a:rPr dirty="0" sz="4000" spc="50">
                <a:latin typeface="Cambria"/>
                <a:cs typeface="Cambria"/>
              </a:rPr>
              <a:t> </a:t>
            </a:r>
            <a:r>
              <a:rPr dirty="0" sz="4000" spc="250">
                <a:latin typeface="Cambria"/>
                <a:cs typeface="Cambria"/>
              </a:rPr>
              <a:t>update</a:t>
            </a:r>
            <a:r>
              <a:rPr dirty="0" sz="4000" spc="45">
                <a:latin typeface="Cambria"/>
                <a:cs typeface="Cambria"/>
              </a:rPr>
              <a:t> </a:t>
            </a:r>
            <a:r>
              <a:rPr dirty="0" sz="4000" spc="235">
                <a:latin typeface="Cambria"/>
                <a:cs typeface="Cambria"/>
              </a:rPr>
              <a:t>your </a:t>
            </a:r>
            <a:r>
              <a:rPr dirty="0" sz="4000" spc="-865">
                <a:latin typeface="Cambria"/>
                <a:cs typeface="Cambria"/>
              </a:rPr>
              <a:t> </a:t>
            </a:r>
            <a:r>
              <a:rPr dirty="0" sz="4000" spc="245">
                <a:latin typeface="Cambria"/>
                <a:cs typeface="Cambria"/>
              </a:rPr>
              <a:t>software </a:t>
            </a:r>
            <a:r>
              <a:rPr dirty="0" sz="4000" spc="254">
                <a:latin typeface="Cambria"/>
                <a:cs typeface="Cambria"/>
              </a:rPr>
              <a:t>to </a:t>
            </a:r>
            <a:r>
              <a:rPr dirty="0" sz="4000" spc="240">
                <a:latin typeface="Cambria"/>
                <a:cs typeface="Cambria"/>
              </a:rPr>
              <a:t>ensure </a:t>
            </a:r>
            <a:r>
              <a:rPr dirty="0" sz="4000" spc="265">
                <a:latin typeface="Cambria"/>
                <a:cs typeface="Cambria"/>
              </a:rPr>
              <a:t>you </a:t>
            </a:r>
            <a:r>
              <a:rPr dirty="0" sz="4000" spc="200">
                <a:latin typeface="Cambria"/>
                <a:cs typeface="Cambria"/>
              </a:rPr>
              <a:t>are </a:t>
            </a:r>
            <a:r>
              <a:rPr dirty="0" sz="4000" spc="204">
                <a:latin typeface="Cambria"/>
                <a:cs typeface="Cambria"/>
              </a:rPr>
              <a:t> </a:t>
            </a:r>
            <a:r>
              <a:rPr dirty="0" sz="4000" spc="229">
                <a:latin typeface="Cambria"/>
                <a:cs typeface="Cambria"/>
              </a:rPr>
              <a:t>protected </a:t>
            </a:r>
            <a:r>
              <a:rPr dirty="0" sz="4000" spc="285">
                <a:latin typeface="Cambria"/>
                <a:cs typeface="Cambria"/>
              </a:rPr>
              <a:t>against the </a:t>
            </a:r>
            <a:r>
              <a:rPr dirty="0" sz="4000" spc="240">
                <a:latin typeface="Cambria"/>
                <a:cs typeface="Cambria"/>
              </a:rPr>
              <a:t>latest </a:t>
            </a:r>
            <a:r>
              <a:rPr dirty="0" sz="4000" spc="245">
                <a:latin typeface="Cambria"/>
                <a:cs typeface="Cambria"/>
              </a:rPr>
              <a:t> </a:t>
            </a:r>
            <a:r>
              <a:rPr dirty="0" sz="4000" spc="250">
                <a:latin typeface="Cambria"/>
                <a:cs typeface="Cambria"/>
              </a:rPr>
              <a:t>threats</a:t>
            </a:r>
            <a:r>
              <a:rPr dirty="0" sz="4000" spc="55">
                <a:latin typeface="Cambria"/>
                <a:cs typeface="Cambria"/>
              </a:rPr>
              <a:t> </a:t>
            </a:r>
            <a:r>
              <a:rPr dirty="0" sz="4000" spc="290">
                <a:latin typeface="Cambria"/>
                <a:cs typeface="Cambria"/>
              </a:rPr>
              <a:t>and</a:t>
            </a:r>
            <a:r>
              <a:rPr dirty="0" sz="4000" spc="60">
                <a:latin typeface="Cambria"/>
                <a:cs typeface="Cambria"/>
              </a:rPr>
              <a:t> </a:t>
            </a:r>
            <a:r>
              <a:rPr dirty="0" sz="4000" spc="220">
                <a:latin typeface="Cambria"/>
                <a:cs typeface="Cambria"/>
              </a:rPr>
              <a:t>vulnerabilities.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/>
          <a:solidFill>
            <a:srgbClr val="000000"/>
          </a:solidFill>
        </p:spPr>
        <p:txBody>
          <a:bodyPr wrap="square" lIns="0" tIns="231775" rIns="0" bIns="0" rtlCol="0" vert="horz">
            <a:spAutoFit/>
          </a:bodyPr>
          <a:lstStyle/>
          <a:p>
            <a:pPr marL="637540">
              <a:lnSpc>
                <a:spcPct val="100000"/>
              </a:lnSpc>
              <a:spcBef>
                <a:spcPts val="1825"/>
              </a:spcBef>
            </a:pPr>
            <a:r>
              <a:rPr dirty="0" sz="5850" spc="45">
                <a:solidFill>
                  <a:srgbClr val="FFFFFF"/>
                </a:solidFill>
              </a:rPr>
              <a:t>Educating</a:t>
            </a:r>
            <a:r>
              <a:rPr dirty="0" sz="5850" spc="-140">
                <a:solidFill>
                  <a:srgbClr val="FFFFFF"/>
                </a:solidFill>
              </a:rPr>
              <a:t> </a:t>
            </a:r>
            <a:r>
              <a:rPr dirty="0" sz="5850" spc="-20">
                <a:solidFill>
                  <a:srgbClr val="FFFFFF"/>
                </a:solidFill>
              </a:rPr>
              <a:t>Employees</a:t>
            </a:r>
            <a:endParaRPr sz="5850"/>
          </a:p>
        </p:txBody>
      </p:sp>
      <p:sp>
        <p:nvSpPr>
          <p:cNvPr id="4" name="object 4"/>
          <p:cNvSpPr txBox="1"/>
          <p:nvPr/>
        </p:nvSpPr>
        <p:spPr>
          <a:xfrm>
            <a:off x="8960624" y="4050951"/>
            <a:ext cx="8674735" cy="37388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3150" spc="229">
                <a:latin typeface="Cambria"/>
                <a:cs typeface="Cambria"/>
              </a:rPr>
              <a:t>Organizations</a:t>
            </a:r>
            <a:r>
              <a:rPr dirty="0" sz="3150" spc="45">
                <a:latin typeface="Cambria"/>
                <a:cs typeface="Cambria"/>
              </a:rPr>
              <a:t> </a:t>
            </a:r>
            <a:r>
              <a:rPr dirty="0" sz="3150" spc="235">
                <a:latin typeface="Cambria"/>
                <a:cs typeface="Cambria"/>
              </a:rPr>
              <a:t>should</a:t>
            </a:r>
            <a:r>
              <a:rPr dirty="0" sz="3150" spc="50">
                <a:latin typeface="Cambria"/>
                <a:cs typeface="Cambria"/>
              </a:rPr>
              <a:t> </a:t>
            </a:r>
            <a:r>
              <a:rPr dirty="0" sz="3150" spc="235">
                <a:latin typeface="Cambria"/>
                <a:cs typeface="Cambria"/>
              </a:rPr>
              <a:t>conduct</a:t>
            </a:r>
            <a:r>
              <a:rPr dirty="0" sz="3150" spc="50">
                <a:latin typeface="Cambria"/>
                <a:cs typeface="Cambria"/>
              </a:rPr>
              <a:t> </a:t>
            </a:r>
            <a:r>
              <a:rPr dirty="0" sz="3150" spc="200">
                <a:latin typeface="Cambria"/>
                <a:cs typeface="Cambria"/>
              </a:rPr>
              <a:t>regular</a:t>
            </a:r>
            <a:endParaRPr sz="3150">
              <a:latin typeface="Cambria"/>
              <a:cs typeface="Cambria"/>
            </a:endParaRPr>
          </a:p>
          <a:p>
            <a:pPr algn="ctr" marL="12700" marR="5080" indent="-635">
              <a:lnSpc>
                <a:spcPct val="168000"/>
              </a:lnSpc>
              <a:spcBef>
                <a:spcPts val="25"/>
              </a:spcBef>
            </a:pPr>
            <a:r>
              <a:rPr dirty="0" sz="3150" spc="250">
                <a:latin typeface="Cambria"/>
                <a:cs typeface="Cambria"/>
              </a:rPr>
              <a:t>training </a:t>
            </a:r>
            <a:r>
              <a:rPr dirty="0" sz="3150" spc="240">
                <a:latin typeface="Cambria"/>
                <a:cs typeface="Cambria"/>
              </a:rPr>
              <a:t>sessions </a:t>
            </a:r>
            <a:r>
              <a:rPr dirty="0" sz="3150" spc="215">
                <a:latin typeface="Cambria"/>
                <a:cs typeface="Cambria"/>
              </a:rPr>
              <a:t>to </a:t>
            </a:r>
            <a:r>
              <a:rPr dirty="0" sz="3150" spc="210">
                <a:latin typeface="Cambria"/>
                <a:cs typeface="Cambria"/>
              </a:rPr>
              <a:t>educate </a:t>
            </a:r>
            <a:r>
              <a:rPr dirty="0" sz="3150" spc="229">
                <a:latin typeface="Cambria"/>
                <a:cs typeface="Cambria"/>
              </a:rPr>
              <a:t>employees </a:t>
            </a:r>
            <a:r>
              <a:rPr dirty="0" sz="3150" spc="235">
                <a:latin typeface="Cambria"/>
                <a:cs typeface="Cambria"/>
              </a:rPr>
              <a:t> </a:t>
            </a:r>
            <a:r>
              <a:rPr dirty="0" sz="3150" spc="215">
                <a:latin typeface="Cambria"/>
                <a:cs typeface="Cambria"/>
              </a:rPr>
              <a:t>about </a:t>
            </a:r>
            <a:r>
              <a:rPr dirty="0" sz="3150" spc="254">
                <a:latin typeface="Cambria"/>
                <a:cs typeface="Cambria"/>
              </a:rPr>
              <a:t>phishing </a:t>
            </a:r>
            <a:r>
              <a:rPr dirty="0" sz="3150" spc="204">
                <a:latin typeface="Cambria"/>
                <a:cs typeface="Cambria"/>
              </a:rPr>
              <a:t>threats. </a:t>
            </a:r>
            <a:r>
              <a:rPr dirty="0" sz="3150" spc="250">
                <a:latin typeface="Cambria"/>
                <a:cs typeface="Cambria"/>
              </a:rPr>
              <a:t>Empowering staff </a:t>
            </a:r>
            <a:r>
              <a:rPr dirty="0" sz="3150" spc="254">
                <a:latin typeface="Cambria"/>
                <a:cs typeface="Cambria"/>
              </a:rPr>
              <a:t> </a:t>
            </a:r>
            <a:r>
              <a:rPr dirty="0" sz="3150" spc="229">
                <a:latin typeface="Cambria"/>
                <a:cs typeface="Cambria"/>
              </a:rPr>
              <a:t>with</a:t>
            </a:r>
            <a:r>
              <a:rPr dirty="0" sz="3150" spc="50">
                <a:latin typeface="Cambria"/>
                <a:cs typeface="Cambria"/>
              </a:rPr>
              <a:t> </a:t>
            </a:r>
            <a:r>
              <a:rPr dirty="0" sz="3150" spc="220">
                <a:latin typeface="Cambria"/>
                <a:cs typeface="Cambria"/>
              </a:rPr>
              <a:t>knowledge</a:t>
            </a:r>
            <a:r>
              <a:rPr dirty="0" sz="3150" spc="50">
                <a:latin typeface="Cambria"/>
                <a:cs typeface="Cambria"/>
              </a:rPr>
              <a:t> </a:t>
            </a:r>
            <a:r>
              <a:rPr dirty="0" sz="3150" spc="254">
                <a:latin typeface="Cambria"/>
                <a:cs typeface="Cambria"/>
              </a:rPr>
              <a:t>can</a:t>
            </a:r>
            <a:r>
              <a:rPr dirty="0" sz="3150" spc="55">
                <a:latin typeface="Cambria"/>
                <a:cs typeface="Cambria"/>
              </a:rPr>
              <a:t> </a:t>
            </a:r>
            <a:r>
              <a:rPr dirty="0" sz="3150" spc="250">
                <a:latin typeface="Cambria"/>
                <a:cs typeface="Cambria"/>
              </a:rPr>
              <a:t>signiﬁcantly</a:t>
            </a:r>
            <a:r>
              <a:rPr dirty="0" sz="3150" spc="50">
                <a:latin typeface="Cambria"/>
                <a:cs typeface="Cambria"/>
              </a:rPr>
              <a:t> </a:t>
            </a:r>
            <a:r>
              <a:rPr dirty="0" sz="3150" spc="190">
                <a:latin typeface="Cambria"/>
                <a:cs typeface="Cambria"/>
              </a:rPr>
              <a:t>reduce</a:t>
            </a:r>
            <a:r>
              <a:rPr dirty="0" sz="3150" spc="55">
                <a:latin typeface="Cambria"/>
                <a:cs typeface="Cambria"/>
              </a:rPr>
              <a:t> </a:t>
            </a:r>
            <a:r>
              <a:rPr dirty="0" sz="3150" spc="240">
                <a:latin typeface="Cambria"/>
                <a:cs typeface="Cambria"/>
              </a:rPr>
              <a:t>the </a:t>
            </a:r>
            <a:r>
              <a:rPr dirty="0" sz="3150" spc="-680">
                <a:latin typeface="Cambria"/>
                <a:cs typeface="Cambria"/>
              </a:rPr>
              <a:t> </a:t>
            </a:r>
            <a:r>
              <a:rPr dirty="0" sz="3150" spc="170">
                <a:latin typeface="Cambria"/>
                <a:cs typeface="Cambria"/>
              </a:rPr>
              <a:t>risk</a:t>
            </a:r>
            <a:r>
              <a:rPr dirty="0" sz="3150" spc="50">
                <a:latin typeface="Cambria"/>
                <a:cs typeface="Cambria"/>
              </a:rPr>
              <a:t> </a:t>
            </a:r>
            <a:r>
              <a:rPr dirty="0" sz="3150" spc="254">
                <a:latin typeface="Cambria"/>
                <a:cs typeface="Cambria"/>
              </a:rPr>
              <a:t>of</a:t>
            </a:r>
            <a:r>
              <a:rPr dirty="0" sz="3150" spc="55">
                <a:latin typeface="Cambria"/>
                <a:cs typeface="Cambria"/>
              </a:rPr>
              <a:t> </a:t>
            </a:r>
            <a:r>
              <a:rPr dirty="0" sz="3150" spc="240">
                <a:latin typeface="Cambria"/>
                <a:cs typeface="Cambria"/>
              </a:rPr>
              <a:t>falling</a:t>
            </a:r>
            <a:r>
              <a:rPr dirty="0" sz="3150" spc="55">
                <a:latin typeface="Cambria"/>
                <a:cs typeface="Cambria"/>
              </a:rPr>
              <a:t> </a:t>
            </a:r>
            <a:r>
              <a:rPr dirty="0" sz="3150" spc="240">
                <a:latin typeface="Cambria"/>
                <a:cs typeface="Cambria"/>
              </a:rPr>
              <a:t>victim</a:t>
            </a:r>
            <a:r>
              <a:rPr dirty="0" sz="3150" spc="55">
                <a:latin typeface="Cambria"/>
                <a:cs typeface="Cambria"/>
              </a:rPr>
              <a:t> </a:t>
            </a:r>
            <a:r>
              <a:rPr dirty="0" sz="3150" spc="215">
                <a:latin typeface="Cambria"/>
                <a:cs typeface="Cambria"/>
              </a:rPr>
              <a:t>to</a:t>
            </a:r>
            <a:r>
              <a:rPr dirty="0" sz="3150" spc="55">
                <a:latin typeface="Cambria"/>
                <a:cs typeface="Cambria"/>
              </a:rPr>
              <a:t> </a:t>
            </a:r>
            <a:r>
              <a:rPr dirty="0" sz="3150" spc="220">
                <a:latin typeface="Cambria"/>
                <a:cs typeface="Cambria"/>
              </a:rPr>
              <a:t>these</a:t>
            </a:r>
            <a:r>
              <a:rPr dirty="0" sz="3150" spc="55">
                <a:latin typeface="Cambria"/>
                <a:cs typeface="Cambria"/>
              </a:rPr>
              <a:t> </a:t>
            </a:r>
            <a:r>
              <a:rPr dirty="0" sz="3150" spc="204">
                <a:latin typeface="Cambria"/>
                <a:cs typeface="Cambria"/>
              </a:rPr>
              <a:t>attacks.</a:t>
            </a:r>
            <a:endParaRPr sz="31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2024-11-30T11:44:37Z</dcterms:created>
  <dcterms:modified xsi:type="dcterms:W3CDTF">2024-11-30T11:44:37Z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2024-11-30T00:00:00Z</vt:filetime>
  </property>
</Properties>
</file>